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145705831" r:id="rId5"/>
    <p:sldId id="2145705980" r:id="rId6"/>
    <p:sldId id="2145705971" r:id="rId7"/>
    <p:sldId id="2145705974" r:id="rId8"/>
    <p:sldId id="291" r:id="rId9"/>
    <p:sldId id="2145705936" r:id="rId10"/>
    <p:sldId id="2145705962" r:id="rId11"/>
    <p:sldId id="2145705977" r:id="rId12"/>
    <p:sldId id="2145705978" r:id="rId13"/>
    <p:sldId id="2145705911" r:id="rId14"/>
    <p:sldId id="2145705926" r:id="rId15"/>
    <p:sldId id="2145705885" r:id="rId16"/>
    <p:sldId id="2145705979" r:id="rId17"/>
    <p:sldId id="2145705972" r:id="rId18"/>
    <p:sldId id="2145705887" r:id="rId19"/>
    <p:sldId id="2145705973" r:id="rId20"/>
    <p:sldId id="2145705986" r:id="rId21"/>
    <p:sldId id="2145705969" r:id="rId22"/>
    <p:sldId id="2145705966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B0C76A-6A53-C3EF-54D8-58D33169F53C}" name="Ashley Progebin" initials="AP" userId="S::ashleyprogebin@maverickhealthpolicy.com::58cbae0b-deeb-48d7-a0ca-64afcb1e6d53" providerId="AD"/>
  <p188:author id="{55E37475-26E8-2BD8-6C3F-805156454DD2}" name="Paige Kobza" initials="PK" userId="S::paige.kobza@maverickhealthpolicy.com::0a9190e8-fbf5-4fea-a7d1-218242f8357a" providerId="AD"/>
  <p188:author id="{0814A582-B0C8-C919-D5C5-DDD22EADC590}" name="tz426@cornell.edu" initials="tz" userId="S::urn:spo:guest#tz426@cornell.edu::" providerId="AD"/>
  <p188:author id="{A95400D6-F1C6-F046-DD6E-C56A87D2E531}" name="Julie Barnes" initials="" userId="S::julie.barnes@maverickhealthpolicy.com::c7948b3e-7a81-4e25-8c29-a48bf2960880" providerId="AD"/>
  <p188:author id="{7D256DD6-5B10-CE55-A2E0-7F0717B42A32}" name="Perri Cooper" initials="" userId="S::perri.cooper@maverickhealthpolicy.com::d837d668-c2e6-495a-9e05-0cccca8504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2CA"/>
    <a:srgbClr val="5E64A6"/>
    <a:srgbClr val="2E3154"/>
    <a:srgbClr val="454A7E"/>
    <a:srgbClr val="67538F"/>
    <a:srgbClr val="564577"/>
    <a:srgbClr val="0D2060"/>
    <a:srgbClr val="836EAC"/>
    <a:srgbClr val="F0EE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4504D-DBA4-1221-B0AC-5CCDBB14D84D}" v="210" dt="2025-04-02T17:17:06.938"/>
    <p1510:client id="{080F97AF-256B-0385-FCD2-1105F259A72E}" v="300" dt="2025-04-02T15:52:24.102"/>
    <p1510:client id="{132E3BF6-E82C-90C3-B398-01D8BAED07E4}" v="37" dt="2025-04-01T19:32:29.299"/>
    <p1510:client id="{342CC802-45F4-069A-2FE3-6A10467BCAE6}" v="900" dt="2025-04-02T18:27:12.686"/>
    <p1510:client id="{368C251F-25A2-B9EB-C5CA-85CEFBD7826C}" v="1" dt="2025-04-02T18:23:09.970"/>
    <p1510:client id="{37B649CB-C0CF-B0AB-5B14-D2B0BB7D4E22}" v="68" dt="2025-04-02T17:28:16.334"/>
    <p1510:client id="{3C310A1F-E0D5-06E0-E538-9E21CCD05C60}" v="7" dt="2025-04-02T17:03:43.747"/>
    <p1510:client id="{4760B70E-031D-1EBD-60C2-435BC946425E}" v="1731" dt="2025-04-01T19:59:20.791"/>
    <p1510:client id="{48BCB4C4-E43F-F93C-F2C1-122AEB093F9A}" v="62" dt="2025-04-01T18:35:59.898"/>
    <p1510:client id="{522AA031-20AF-00C2-BCE4-E7F96A5BD55B}" v="61" dt="2025-04-02T20:24:59.920"/>
    <p1510:client id="{559D9F0D-61FF-1A13-4CF6-131DC0541C10}" v="18" dt="2025-04-01T19:20:37.343"/>
    <p1510:client id="{5E9D9C2A-EFA4-A448-913B-353F8C07B21B}" v="304" dt="2025-04-02T17:37:14.252"/>
    <p1510:client id="{6BEF656C-87CD-9323-D2C5-903BA12F9234}" v="9" dt="2025-04-02T15:52:42.526"/>
    <p1510:client id="{78563938-F48A-D327-0C45-BA87F63F1181}" v="1089" dt="2025-04-01T19:13:34.837"/>
    <p1510:client id="{8537DE88-2B12-8091-850D-C6D0D9DEBE4A}" v="17" dt="2025-04-03T15:48:37.712"/>
    <p1510:client id="{86C29EEF-70FA-B2FC-0C65-91A6F67EA875}" v="4" dt="2025-04-02T13:36:59.719"/>
    <p1510:client id="{8DE93913-A9C0-DD07-CF46-D88C17443A96}" v="575" dt="2025-04-02T20:13:42.979"/>
    <p1510:client id="{90DB87D4-24C5-5554-3553-D726949C1E8F}" v="1" dt="2025-04-02T17:37:42.846"/>
    <p1510:client id="{CAD85E6E-E208-A0AC-FC27-269EF95A2E78}" v="4" dt="2025-04-03T15:47:56.360"/>
    <p1510:client id="{CE0FFC72-B2EB-7B35-72A5-C372BA08F664}" v="4" dt="2025-04-03T13:32:06.710"/>
    <p1510:client id="{E677CF33-4799-5734-9642-77C274C65A3F}" v="67" dt="2025-04-03T14:24:28.151"/>
    <p1510:client id="{EE4DB61E-76E3-E52D-0E5A-67AD909D39B4}" v="3" dt="2025-04-01T19:19:14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748"/>
  </p:normalViewPr>
  <p:slideViewPr>
    <p:cSldViewPr snapToGrid="0">
      <p:cViewPr varScale="1">
        <p:scale>
          <a:sx n="105" d="100"/>
          <a:sy n="105" d="100"/>
        </p:scale>
        <p:origin x="93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570C7-3913-B040-86B7-3972A195A8D6}" type="datetimeFigureOut">
              <a:rPr lang="en-US" smtClean="0"/>
              <a:t>4/6/25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F706-E74F-F94B-8CAA-358229DB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5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9654A-1F8A-9DCA-CB6D-5517059BE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5FE57-B055-03ED-E75E-8B1737CED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6AE8D-E358-8668-FAD2-108B5176E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43F96-0792-BE04-2B9D-CD36DDEDA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46993-5604-144B-8DBF-21217104DC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3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8F706-E74F-F94B-8CAA-358229DBFE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9CB721-09CD-B4FD-492D-A350938D6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831" y="1122363"/>
            <a:ext cx="6100689" cy="2387600"/>
          </a:xfrm>
        </p:spPr>
        <p:txBody>
          <a:bodyPr anchor="b"/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48C51-BB29-51E5-4356-F6DDB769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03619-3EF7-A0FE-DA35-7E133D26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9723" y="1122362"/>
            <a:ext cx="4595446" cy="41354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C2FAD71-9337-F9AC-1DFC-88E3C77D3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CD0DE9-A3DF-2DAD-B150-F74CEE515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831" y="3559127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C0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7151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8310" y="6363482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4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E64A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Lucida Sans Unicode"/>
                <a:cs typeface="Lucida Sans Unicode"/>
              </a:defRPr>
            </a:lvl1pPr>
          </a:lstStyle>
          <a:p>
            <a:pPr marL="30543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248868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B073-C997-47F3-97B2-CACE4B974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7A51F-148F-42AE-8061-4341A7339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7BF0-CD9D-4090-8D44-CB4CDDB1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0119-3567-4FDA-A2DD-CAB9099B62B9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A17A-2EA4-4D31-9DF1-3EC3A8CA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Maverick Health Policy. All rights reserved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BE0F-1022-401B-A2BF-65E07190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5EC-9EC2-4A7C-9022-5E16AA0B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HP Main Layout -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2F6BE-FFCC-4CC5-B136-7BEF1CCDAC8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965451" y="1096963"/>
            <a:ext cx="8229600" cy="4572000"/>
          </a:xfrm>
        </p:spPr>
        <p:txBody>
          <a:bodyPr/>
          <a:lstStyle>
            <a:lvl2pPr marL="176213" indent="-176213">
              <a:defRPr/>
            </a:lvl2pPr>
            <a:lvl3pPr marL="347663" indent="-166688">
              <a:defRPr/>
            </a:lvl3pPr>
            <a:lvl4pPr marL="475060" indent="-126206">
              <a:defRPr/>
            </a:lvl4pPr>
            <a:lvl5pPr marL="557213" indent="-130969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A78970-3FE6-4EC0-A7AD-E8672C1EC1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63" y="2754973"/>
            <a:ext cx="2062163" cy="1348061"/>
          </a:xfrm>
        </p:spPr>
        <p:txBody>
          <a:bodyPr vert="horz" lIns="91440" tIns="91440" rIns="91440" bIns="91440" rtlCol="0" anchor="ctr" anchorCtr="0">
            <a:spAutoFit/>
          </a:bodyPr>
          <a:lstStyle>
            <a:lvl1pPr>
              <a:defRPr lang="en-US" b="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Slide Title: Key takeaway”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873A695-8C89-41F0-A291-8EEA7DBCF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527" y="433205"/>
            <a:ext cx="1920237" cy="44767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lang="en-US" sz="825" b="1" kern="1200" cap="all" spc="9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AA6B067-67EB-42C5-9363-2132BD116A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527" y="1097241"/>
            <a:ext cx="1920237" cy="447675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lang="en-US" sz="825" b="1" kern="1200" cap="all" spc="9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Plan name or section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FFC3C87-DEB4-4F2B-ABE7-94932A703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9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9CB721-09CD-B4FD-492D-A350938D6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831" y="1122363"/>
            <a:ext cx="6100689" cy="2387600"/>
          </a:xfrm>
        </p:spPr>
        <p:txBody>
          <a:bodyPr anchor="b"/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48C51-BB29-51E5-4356-F6DDB769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03619-3EF7-A0FE-DA35-7E133D26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9723" y="1122362"/>
            <a:ext cx="4595446" cy="41354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24CE5C0C-2A8C-9A32-C5B6-0D674414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9" y="5085694"/>
            <a:ext cx="2344341" cy="153021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C2FAD71-9337-F9AC-1DFC-88E3C77D3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4311884-B7E3-703B-E119-D2930EB60C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831" y="3559127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C0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4669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FE4-2A96-8ACF-415C-8886A38C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BE3B-B6C0-D8E5-4CE9-5F856CE5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C0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77C5B-FA99-A704-50A2-142F0AC2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4EF5C5-D693-6AC6-2A0E-B59BE4030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5AAB3D4-4CA1-072E-ECDE-316C39AC3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C764-FAA7-7295-3143-1C6CB925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C6EE-D29B-32DA-419D-76FBA8F2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ABAE-9CB0-A6FA-25BE-4C3D32D0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F40AD62-D624-6241-C961-7A29DF179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36" y="6356350"/>
            <a:ext cx="2312963" cy="32902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E81D-2D57-C3DD-8AFA-42AA6E6E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69AD004-6ED2-896E-F93E-9899E55126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57212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1270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Dark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C764-FAA7-7295-3143-1C6CB925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C6EE-D29B-32DA-419D-76FBA8F2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ABAE-9CB0-A6FA-25BE-4C3D32D0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E81D-2D57-C3DD-8AFA-42AA6E6E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AF9AAA-79D5-B4F1-CDDE-2A8DE93C124F}"/>
              </a:ext>
            </a:extLst>
          </p:cNvPr>
          <p:cNvSpPr txBox="1">
            <a:spLocks/>
          </p:cNvSpPr>
          <p:nvPr/>
        </p:nvSpPr>
        <p:spPr>
          <a:xfrm>
            <a:off x="838200" y="497058"/>
            <a:ext cx="10515600" cy="4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sz="2000" b="0">
                <a:solidFill>
                  <a:srgbClr val="D4C0FF"/>
                </a:solidFill>
              </a:rPr>
              <a:t>CLICK TO EDIT MASTER TITLE STYLE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05E1622-534F-2832-9278-E837D7AF2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Heade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1101-C914-6AB9-1875-D53BB86D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33FF-91ED-34BB-BC6E-CD3E1329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218E672A-C8BB-9EBA-3BC4-70D19B87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36" y="6356350"/>
            <a:ext cx="2312963" cy="329029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137FA2F-83A4-5C2E-0AA4-78A184913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C40AB80-A3D6-30FF-7219-490318D9D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57212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996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Header Dark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1101-C914-6AB9-1875-D53BB86D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33FF-91ED-34BB-BC6E-CD3E1329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137FA2F-83A4-5C2E-0AA4-78A184913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D3149E-CB59-7476-A529-D2119D31EE01}"/>
              </a:ext>
            </a:extLst>
          </p:cNvPr>
          <p:cNvSpPr txBox="1">
            <a:spLocks/>
          </p:cNvSpPr>
          <p:nvPr/>
        </p:nvSpPr>
        <p:spPr>
          <a:xfrm>
            <a:off x="838199" y="497058"/>
            <a:ext cx="10515600" cy="4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sz="2000" b="0">
                <a:solidFill>
                  <a:srgbClr val="D4C0FF"/>
                </a:solidFill>
              </a:rPr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70EF3BF-0B18-2489-EF3F-A7DC73312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8310" y="6363482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9353DCA-AED8-A4B9-2FA5-9C70593B5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pic>
        <p:nvPicPr>
          <p:cNvPr id="6" name="Picture 5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9C650E16-4D21-9E7B-08D7-3D4352BB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37" y="6356350"/>
            <a:ext cx="2312963" cy="3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1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Dark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8310" y="6363482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9353DCA-AED8-A4B9-2FA5-9C70593B5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61C309B-2476-484F-F56E-221656AB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4DB02-DE87-7C52-839B-FAD2B4D7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00"/>
            <a:ext cx="1051560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E38C5-F969-28A8-7650-4601C76C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A6406-60D5-9D66-6942-0C24DB946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223961BA-F3D9-3F44-A9FD-13787591C430}" type="datetimeFigureOut">
              <a:rPr lang="en-US" smtClean="0"/>
              <a:t>4/6/25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DA111-C8E3-B484-34C4-5113942B9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D8E12703-14F3-59A6-4D10-C7DB8835B39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40837" y="6356350"/>
            <a:ext cx="2312963" cy="3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image" Target="../media/image40.gif"/><Relationship Id="rId5" Type="http://schemas.openxmlformats.org/officeDocument/2006/relationships/image" Target="../media/image34.sv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40B12B-F2A8-79CC-4D77-C131B185B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830" y="1122363"/>
            <a:ext cx="8280009" cy="2387600"/>
          </a:xfrm>
        </p:spPr>
        <p:txBody>
          <a:bodyPr>
            <a:normAutofit/>
          </a:bodyPr>
          <a:lstStyle/>
          <a:p>
            <a:r>
              <a:rPr lang="en-US" sz="5400">
                <a:latin typeface="Open Sans"/>
                <a:ea typeface="Open Sans"/>
                <a:cs typeface="Open Sans"/>
              </a:rPr>
              <a:t>Maverick Health Policy </a:t>
            </a:r>
            <a:r>
              <a:rPr lang="en-US" sz="4400">
                <a:latin typeface="Open Sans"/>
                <a:ea typeface="Open Sans"/>
                <a:cs typeface="Open Sans"/>
              </a:rPr>
              <a:t>Q1 2025 Update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1C41050-A9A8-7C5D-85ED-E83CFEE8B2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009" b="5009"/>
          <a:stretch>
            <a:fillRect/>
          </a:stretch>
        </p:blipFill>
        <p:spPr>
          <a:xfrm>
            <a:off x="6869723" y="2331402"/>
            <a:ext cx="4595446" cy="4135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5FB679-C06D-5A0A-1475-84F1731FE055}"/>
              </a:ext>
            </a:extLst>
          </p:cNvPr>
          <p:cNvSpPr txBox="1"/>
          <p:nvPr/>
        </p:nvSpPr>
        <p:spPr>
          <a:xfrm>
            <a:off x="856" y="6642556"/>
            <a:ext cx="6095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Copyright © 2024 Maverick Health Policy, LLC.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D4A84-3A8A-C757-AD72-A51FD6EB3F74}"/>
              </a:ext>
            </a:extLst>
          </p:cNvPr>
          <p:cNvSpPr txBox="1"/>
          <p:nvPr/>
        </p:nvSpPr>
        <p:spPr>
          <a:xfrm>
            <a:off x="709823" y="3529298"/>
            <a:ext cx="609805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D4C0FF"/>
                </a:solidFill>
                <a:latin typeface="Open Sans"/>
                <a:ea typeface="Open Sans"/>
                <a:cs typeface="Open Sans"/>
              </a:rPr>
              <a:t>April 3,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4C0FF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lang="en-US" sz="2400">
                <a:solidFill>
                  <a:srgbClr val="D4C0FF"/>
                </a:solidFill>
                <a:latin typeface="Open Sans"/>
                <a:ea typeface="Open Sans"/>
                <a:cs typeface="Open Sans"/>
              </a:rPr>
              <a:t>2025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D4C0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741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5F391-C2C2-7B3E-797C-6532DFCD1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C5E66-E1CB-FE97-0CEE-949FF73C2846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Trump Administration: </a:t>
            </a:r>
            <a:r>
              <a:rPr lang="en-US" sz="24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Healthcare Leadership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F6804D-9CB3-CC88-AEDB-07062E7366C0}"/>
              </a:ext>
            </a:extLst>
          </p:cNvPr>
          <p:cNvGraphicFramePr>
            <a:graphicFrameLocks noGrp="1"/>
          </p:cNvGraphicFramePr>
          <p:nvPr/>
        </p:nvGraphicFramePr>
        <p:xfrm>
          <a:off x="1158240" y="837997"/>
          <a:ext cx="987552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1660846342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4078602473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312348208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Open Sans"/>
                          <a:ea typeface="Open Sans"/>
                          <a:cs typeface="Open Sans"/>
                        </a:rPr>
                        <a:t>HHS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Open Sans"/>
                          <a:ea typeface="Open Sans"/>
                          <a:cs typeface="Open Sans"/>
                        </a:rPr>
                        <a:t>CMS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Open Sans"/>
                          <a:ea typeface="Open Sans"/>
                          <a:cs typeface="Open Sans"/>
                        </a:rPr>
                        <a:t>Public Health Agencies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63889"/>
                  </a:ext>
                </a:extLst>
              </a:tr>
              <a:tr h="5120640">
                <a:tc>
                  <a:txBody>
                    <a:bodyPr/>
                    <a:lstStyle/>
                    <a:p>
                      <a:endParaRPr lang="en-US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17071"/>
                  </a:ext>
                </a:extLst>
              </a:tr>
            </a:tbl>
          </a:graphicData>
        </a:graphic>
      </p:graphicFrame>
      <p:sp>
        <p:nvSpPr>
          <p:cNvPr id="23" name="Rounded Rectangle 55">
            <a:extLst>
              <a:ext uri="{FF2B5EF4-FFF2-40B4-BE49-F238E27FC236}">
                <a16:creationId xmlns:a16="http://schemas.microsoft.com/office/drawing/2014/main" id="{ADE07807-FD21-2A8E-67B2-D5418DCD9708}"/>
              </a:ext>
            </a:extLst>
          </p:cNvPr>
          <p:cNvSpPr/>
          <p:nvPr/>
        </p:nvSpPr>
        <p:spPr>
          <a:xfrm>
            <a:off x="1387500" y="6312442"/>
            <a:ext cx="2800269" cy="335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i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*Requires Senate confirmation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49132-DC6C-FA3B-9095-E7A061E37229}"/>
              </a:ext>
            </a:extLst>
          </p:cNvPr>
          <p:cNvSpPr txBox="1"/>
          <p:nvPr/>
        </p:nvSpPr>
        <p:spPr>
          <a:xfrm>
            <a:off x="1619828" y="2401295"/>
            <a:ext cx="235882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/>
            <a:r>
              <a:rPr lang="en-US" sz="1400" b="1" i="0" u="none" strike="noStrike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Secretary</a:t>
            </a:r>
            <a:endParaRPr lang="en-US" sz="1400" i="0" u="none" strike="noStrike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algn="ctr"/>
            <a:r>
              <a:rPr lang="en-US" sz="1400" i="0" u="none" strike="noStrike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Robert F. Kennedy Jr. </a:t>
            </a:r>
            <a:endParaRPr lang="en-US" sz="1050" i="0" u="none" strike="noStrike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</p:txBody>
      </p:sp>
      <p:pic>
        <p:nvPicPr>
          <p:cNvPr id="25" name="Picture 24" descr="Trump Taps RFK Jr. for Health Secretary ...">
            <a:extLst>
              <a:ext uri="{FF2B5EF4-FFF2-40B4-BE49-F238E27FC236}">
                <a16:creationId xmlns:a16="http://schemas.microsoft.com/office/drawing/2014/main" id="{2963A02D-AC1D-1B54-C173-079C2C890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22154" t="5645" r="31487" b="36101"/>
          <a:stretch/>
        </p:blipFill>
        <p:spPr>
          <a:xfrm>
            <a:off x="2200430" y="1268303"/>
            <a:ext cx="1197624" cy="109728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A1D6D04-4A7C-5757-413B-1EEC22BA0BC0}"/>
              </a:ext>
            </a:extLst>
          </p:cNvPr>
          <p:cNvSpPr txBox="1"/>
          <p:nvPr/>
        </p:nvSpPr>
        <p:spPr>
          <a:xfrm>
            <a:off x="1813396" y="4199020"/>
            <a:ext cx="197169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/>
            <a:r>
              <a:rPr lang="en-US" sz="1400" b="1" i="0" u="none" strike="noStrike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Deputy Secretary</a:t>
            </a:r>
            <a:r>
              <a:rPr lang="en-US" sz="14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*</a:t>
            </a:r>
            <a:endParaRPr lang="en-US" sz="1400" b="1" i="0" u="none" strike="noStrike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algn="ctr"/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Jim O’Neill</a:t>
            </a:r>
            <a:endParaRPr lang="en-US" sz="1050" b="0" i="0" u="none" strike="noStrike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0C7DBD4-EC4A-A1EE-749D-15E37093BE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516" b="3516"/>
          <a:stretch/>
        </p:blipFill>
        <p:spPr>
          <a:xfrm>
            <a:off x="2200430" y="3075207"/>
            <a:ext cx="1197624" cy="109728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87564C-208A-3687-9694-A4276C5C8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22339" r="22339"/>
          <a:stretch/>
        </p:blipFill>
        <p:spPr>
          <a:xfrm>
            <a:off x="5576201" y="1268303"/>
            <a:ext cx="1062792" cy="1097280"/>
          </a:xfrm>
          <a:prstGeom prst="ellipse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EDB11C-EBCC-F666-63BD-5563990CD824}"/>
              </a:ext>
            </a:extLst>
          </p:cNvPr>
          <p:cNvSpPr txBox="1"/>
          <p:nvPr/>
        </p:nvSpPr>
        <p:spPr>
          <a:xfrm>
            <a:off x="4853529" y="2390620"/>
            <a:ext cx="250813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/>
            <a:r>
              <a:rPr lang="en-US" sz="1400" b="1" i="0" u="none" strike="noStrike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Administrator Nominee*</a:t>
            </a:r>
            <a:endParaRPr lang="en-US" sz="1400" i="0" u="none" strike="noStrike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algn="ctr"/>
            <a:r>
              <a:rPr lang="en-US" sz="1400" i="0" u="none" strike="noStrike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Mehmet Oz, MD</a:t>
            </a:r>
            <a:endParaRPr lang="en-US" sz="1050" i="0" u="none" strike="noStrike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5A8936-67E2-9952-2F24-DF5057F5088F}"/>
              </a:ext>
            </a:extLst>
          </p:cNvPr>
          <p:cNvSpPr txBox="1"/>
          <p:nvPr/>
        </p:nvSpPr>
        <p:spPr>
          <a:xfrm>
            <a:off x="4778228" y="4177505"/>
            <a:ext cx="262437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/>
            <a:r>
              <a:rPr lang="en-US" sz="1400" b="1" i="0" u="none" strike="noStrike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Chief Operating Officer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Kimberly Brandt</a:t>
            </a:r>
            <a:endParaRPr lang="en-US" sz="1050" b="0" i="0" u="none" strike="noStrike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ECD6140-89CE-45D1-BA95-E7BBDDE580C2}"/>
              </a:ext>
            </a:extLst>
          </p:cNvPr>
          <p:cNvGrpSpPr/>
          <p:nvPr/>
        </p:nvGrpSpPr>
        <p:grpSpPr>
          <a:xfrm>
            <a:off x="6536913" y="4881606"/>
            <a:ext cx="1005840" cy="1287508"/>
            <a:chOff x="5002963" y="4827821"/>
            <a:chExt cx="1005840" cy="128750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6000CA-3B58-515C-E8CA-2E10602FD0EA}"/>
                </a:ext>
              </a:extLst>
            </p:cNvPr>
            <p:cNvSpPr txBox="1"/>
            <p:nvPr/>
          </p:nvSpPr>
          <p:spPr>
            <a:xfrm>
              <a:off x="5002963" y="5622886"/>
              <a:ext cx="100584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i="0" u="none" strike="noStrike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Medicaid</a:t>
              </a:r>
              <a:br>
                <a:rPr lang="en-US" sz="130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300" b="0" i="0" u="none" strike="noStrike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Drew Snyder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64EC5EE-2C98-07CA-2349-32C6A544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30534" t="7267" r="27673" b="19934"/>
            <a:stretch/>
          </p:blipFill>
          <p:spPr>
            <a:xfrm>
              <a:off x="5132791" y="4827821"/>
              <a:ext cx="746184" cy="731520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427E4BA-060C-D1F4-8BC4-2D3C5B2B1C53}"/>
              </a:ext>
            </a:extLst>
          </p:cNvPr>
          <p:cNvGrpSpPr/>
          <p:nvPr/>
        </p:nvGrpSpPr>
        <p:grpSpPr>
          <a:xfrm>
            <a:off x="5588259" y="4894897"/>
            <a:ext cx="1005840" cy="1270524"/>
            <a:chOff x="4118463" y="4841112"/>
            <a:chExt cx="1005840" cy="12705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5225881-EB7D-009F-F21B-73309081CCC1}"/>
                </a:ext>
              </a:extLst>
            </p:cNvPr>
            <p:cNvSpPr txBox="1"/>
            <p:nvPr/>
          </p:nvSpPr>
          <p:spPr>
            <a:xfrm>
              <a:off x="4118463" y="5619193"/>
              <a:ext cx="100584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/>
              <a:r>
                <a:rPr lang="en-US" sz="1300" b="1" i="0" u="none" strike="noStrike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Medicare</a:t>
              </a:r>
              <a:br>
                <a:rPr lang="en-US" sz="1300" b="1" i="0" u="none" strike="noStrike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300" b="0" i="0" u="none" strike="noStrike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Chris Klomp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A2458E4-4FD1-282F-4152-551913B4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880" r="10326" b="11207"/>
            <a:stretch/>
          </p:blipFill>
          <p:spPr>
            <a:xfrm>
              <a:off x="4248291" y="4841112"/>
              <a:ext cx="746184" cy="731520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EEE5C1A-3B2F-2751-CD41-D916C8B4E2A2}"/>
              </a:ext>
            </a:extLst>
          </p:cNvPr>
          <p:cNvGrpSpPr/>
          <p:nvPr/>
        </p:nvGrpSpPr>
        <p:grpSpPr>
          <a:xfrm>
            <a:off x="4639605" y="4894897"/>
            <a:ext cx="1005840" cy="1270524"/>
            <a:chOff x="3148687" y="4841112"/>
            <a:chExt cx="1005840" cy="12705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B94F11-3D48-F04D-3293-D00F41913322}"/>
                </a:ext>
              </a:extLst>
            </p:cNvPr>
            <p:cNvSpPr txBox="1"/>
            <p:nvPr/>
          </p:nvSpPr>
          <p:spPr>
            <a:xfrm>
              <a:off x="3148687" y="5619193"/>
              <a:ext cx="100584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/>
              <a:r>
                <a:rPr lang="en-US" sz="1300" b="1" i="0" u="none" strike="noStrike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CMMI</a:t>
              </a:r>
            </a:p>
            <a:p>
              <a:pPr marL="0" marR="0" algn="ctr"/>
              <a:r>
                <a:rPr lang="en-US" sz="1300" b="0" i="0" u="none" strike="noStrike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Abe Sutton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E297F11-520C-E5DB-C60D-49A0C3676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3219" t="6369" r="15245" b="18717"/>
            <a:stretch/>
          </p:blipFill>
          <p:spPr>
            <a:xfrm>
              <a:off x="3278515" y="4841112"/>
              <a:ext cx="746184" cy="731520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50" name="TextBox 17">
            <a:extLst>
              <a:ext uri="{FF2B5EF4-FFF2-40B4-BE49-F238E27FC236}">
                <a16:creationId xmlns:a16="http://schemas.microsoft.com/office/drawing/2014/main" id="{40053CEC-181F-DFB1-72F8-1087F79F5AD2}"/>
              </a:ext>
            </a:extLst>
          </p:cNvPr>
          <p:cNvSpPr txBox="1"/>
          <p:nvPr/>
        </p:nvSpPr>
        <p:spPr>
          <a:xfrm>
            <a:off x="8042874" y="2390620"/>
            <a:ext cx="265176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latin typeface="Open Sans"/>
                <a:ea typeface="Open Sans"/>
                <a:cs typeface="Open Sans"/>
              </a:rPr>
              <a:t>CDC Director*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>
                <a:latin typeface="Open Sans"/>
                <a:ea typeface="Open Sans"/>
                <a:cs typeface="Open Sans"/>
              </a:rPr>
              <a:t>Susan Monarez</a:t>
            </a:r>
          </a:p>
        </p:txBody>
      </p:sp>
      <p:sp>
        <p:nvSpPr>
          <p:cNvPr id="52" name="TextBox 24">
            <a:extLst>
              <a:ext uri="{FF2B5EF4-FFF2-40B4-BE49-F238E27FC236}">
                <a16:creationId xmlns:a16="http://schemas.microsoft.com/office/drawing/2014/main" id="{28C8F4B7-DB5D-1B77-CBDB-222FBC5F69FF}"/>
              </a:ext>
            </a:extLst>
          </p:cNvPr>
          <p:cNvSpPr txBox="1"/>
          <p:nvPr/>
        </p:nvSpPr>
        <p:spPr>
          <a:xfrm>
            <a:off x="8042874" y="4177505"/>
            <a:ext cx="265176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latin typeface="Open Sans"/>
                <a:ea typeface="Open Sans"/>
                <a:cs typeface="Open Sans"/>
              </a:rPr>
              <a:t>FDA Commissioner</a:t>
            </a:r>
            <a:endParaRPr lang="en-US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>
                <a:latin typeface="Open Sans"/>
                <a:ea typeface="Open Sans"/>
                <a:cs typeface="Open Sans"/>
              </a:rPr>
              <a:t>Marty Makary, MD</a:t>
            </a: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5789BD0F-07BE-677A-376E-1D0B7877F175}"/>
              </a:ext>
            </a:extLst>
          </p:cNvPr>
          <p:cNvSpPr txBox="1"/>
          <p:nvPr/>
        </p:nvSpPr>
        <p:spPr>
          <a:xfrm>
            <a:off x="8042874" y="5848753"/>
            <a:ext cx="265176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latin typeface="Open Sans"/>
                <a:ea typeface="Open Sans"/>
                <a:cs typeface="Open Sans"/>
              </a:rPr>
              <a:t>NIH Director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>
                <a:latin typeface="Open Sans"/>
                <a:ea typeface="Open Sans"/>
                <a:cs typeface="Open Sans"/>
              </a:rPr>
              <a:t>Jay Bhattacharya, MD</a:t>
            </a:r>
          </a:p>
        </p:txBody>
      </p:sp>
      <p:pic>
        <p:nvPicPr>
          <p:cNvPr id="19" name="Picture 18" descr="A person in a white coat&#10;&#10;Description automatically generated">
            <a:extLst>
              <a:ext uri="{FF2B5EF4-FFF2-40B4-BE49-F238E27FC236}">
                <a16:creationId xmlns:a16="http://schemas.microsoft.com/office/drawing/2014/main" id="{0F079183-01A9-2D73-653A-13AB74A18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4394" t="-775" r="8333" b="28062"/>
          <a:stretch/>
        </p:blipFill>
        <p:spPr>
          <a:xfrm>
            <a:off x="8782781" y="3075207"/>
            <a:ext cx="1171946" cy="109728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3D8C23B7-CEF4-581E-E9C2-F5D4C34641F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8036" t="8849" r="3571" b="6372"/>
          <a:stretch/>
        </p:blipFill>
        <p:spPr>
          <a:xfrm>
            <a:off x="8790273" y="4727553"/>
            <a:ext cx="1156963" cy="109728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BB6040-FAE1-E989-6645-B7EF24CE10B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284" t="3355" r="-1284" b="22899"/>
          <a:stretch/>
        </p:blipFill>
        <p:spPr>
          <a:xfrm>
            <a:off x="5559021" y="3041183"/>
            <a:ext cx="1062792" cy="1097280"/>
          </a:xfrm>
          <a:prstGeom prst="ellipse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2" descr="A smiling portrait of Dr. Susan Monarez with an American flag in the background.">
            <a:extLst>
              <a:ext uri="{FF2B5EF4-FFF2-40B4-BE49-F238E27FC236}">
                <a16:creationId xmlns:a16="http://schemas.microsoft.com/office/drawing/2014/main" id="{671CE164-B147-899B-C28B-FAC7F3292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1551" r="2434" b="5697"/>
          <a:stretch/>
        </p:blipFill>
        <p:spPr bwMode="auto">
          <a:xfrm>
            <a:off x="8818704" y="1267650"/>
            <a:ext cx="1097280" cy="109728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A0C09-8C70-4561-E4C3-FD4EB9D498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t="624" r="2705" b="15256"/>
          <a:stretch/>
        </p:blipFill>
        <p:spPr>
          <a:xfrm>
            <a:off x="2200430" y="4740493"/>
            <a:ext cx="1197624" cy="109728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CBFAB0-0126-1665-CDC7-55946360A3B5}"/>
              </a:ext>
            </a:extLst>
          </p:cNvPr>
          <p:cNvSpPr txBox="1"/>
          <p:nvPr/>
        </p:nvSpPr>
        <p:spPr>
          <a:xfrm>
            <a:off x="1820947" y="5863558"/>
            <a:ext cx="197169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CIO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Clark Minor</a:t>
            </a: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2852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12A28-063D-BCC5-61CB-BF054E761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5F0142-29CA-DACB-AACD-84C0DF60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DE73DFDB-26EF-C4B3-A914-C6C1F4962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074" y="1073613"/>
            <a:ext cx="7801852" cy="2938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31818-8223-5137-8447-4319A9F50410}"/>
              </a:ext>
            </a:extLst>
          </p:cNvPr>
          <p:cNvSpPr txBox="1"/>
          <p:nvPr/>
        </p:nvSpPr>
        <p:spPr>
          <a:xfrm>
            <a:off x="4324750" y="4658115"/>
            <a:ext cx="3545788" cy="149347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Data-driven</a:t>
            </a:r>
            <a:r>
              <a:rPr lang="en-US" sz="1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report identifying the cause of </a:t>
            </a:r>
            <a:r>
              <a:rPr lang="en-US" sz="1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childhood chronic disease</a:t>
            </a:r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, with global comparisons and education evaluations</a:t>
            </a:r>
            <a:endParaRPr lang="en-US" sz="16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D2452-1EB4-CAA9-C564-5EAAE9A724A7}"/>
              </a:ext>
            </a:extLst>
          </p:cNvPr>
          <p:cNvSpPr txBox="1"/>
          <p:nvPr/>
        </p:nvSpPr>
        <p:spPr>
          <a:xfrm>
            <a:off x="8361981" y="4664684"/>
            <a:ext cx="3263323" cy="1488389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lIns="182880" tIns="45720" rIns="182880" bIns="45720" rtlCol="0" anchor="ctr">
            <a:no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 Recommendations for restructuring the </a:t>
            </a:r>
            <a:r>
              <a:rPr lang="en-US" sz="1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federal government's response </a:t>
            </a:r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to childhood chronic disease</a:t>
            </a:r>
            <a:endParaRPr lang="en-US" sz="16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C3AA7-CAAA-4180-7A1F-6D9F185015BA}"/>
              </a:ext>
            </a:extLst>
          </p:cNvPr>
          <p:cNvSpPr txBox="1"/>
          <p:nvPr/>
        </p:nvSpPr>
        <p:spPr>
          <a:xfrm>
            <a:off x="566874" y="4665478"/>
            <a:ext cx="3269892" cy="149572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lIns="182880" tIns="45720" rIns="182880" bIns="45720" rtlCol="0" anchor="ctr">
            <a:no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“</a:t>
            </a:r>
            <a:r>
              <a:rPr lang="en-US" sz="1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Advise and assist the President</a:t>
            </a:r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” on how to best inform Americans of the chronic disease crisis </a:t>
            </a:r>
            <a:endParaRPr lang="en-US" sz="1600">
              <a:latin typeface="Open Sans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AB9F5-B443-6F3B-47A0-0E4308A512A7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MAHA Commission: </a:t>
            </a:r>
            <a:r>
              <a:rPr lang="en-US" sz="24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Addressing the Chronic Disease Epidemic </a:t>
            </a:r>
            <a:endParaRPr lang="en-US" sz="24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8126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1ECDB-439B-0BBA-37D9-CD63CF4AD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030BF9-4902-9367-BEE7-3A6A7F957B61}"/>
              </a:ext>
            </a:extLst>
          </p:cNvPr>
          <p:cNvSpPr txBox="1"/>
          <p:nvPr/>
        </p:nvSpPr>
        <p:spPr>
          <a:xfrm>
            <a:off x="566875" y="405540"/>
            <a:ext cx="1105825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Price Transparency: </a:t>
            </a:r>
            <a:r>
              <a:rPr lang="en-US" sz="24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New EO reaffirms old policy stance, may lead to new requirements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9A902B-98A2-4A9B-5846-B7697A82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E497F-AD0C-DA2E-0272-ABD515C31617}"/>
              </a:ext>
            </a:extLst>
          </p:cNvPr>
          <p:cNvSpPr txBox="1"/>
          <p:nvPr/>
        </p:nvSpPr>
        <p:spPr>
          <a:xfrm>
            <a:off x="341267" y="4863969"/>
            <a:ext cx="3347545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82880" tIns="45720" rIns="182880" bIns="45720" rtlCol="0" anchor="ctr">
            <a:no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Directs tri-agencies (HHS, DOL, Treasury) to issue new guidance or regulations on </a:t>
            </a:r>
            <a:r>
              <a:rPr lang="en-US" sz="1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enforcement</a:t>
            </a:r>
            <a:endParaRPr lang="en-US" sz="160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62DFC-F2DF-0E4F-05AF-07F6C2B888D0}"/>
              </a:ext>
            </a:extLst>
          </p:cNvPr>
          <p:cNvSpPr txBox="1"/>
          <p:nvPr/>
        </p:nvSpPr>
        <p:spPr>
          <a:xfrm>
            <a:off x="4422228" y="4863969"/>
            <a:ext cx="3347545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Calls for new guidelines to make the data </a:t>
            </a:r>
            <a:r>
              <a:rPr lang="en-US" sz="1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standardized</a:t>
            </a:r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and </a:t>
            </a:r>
            <a:r>
              <a:rPr lang="en-US" sz="1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comparable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93F83-89CA-0574-BA99-75E0F40C5DB0}"/>
              </a:ext>
            </a:extLst>
          </p:cNvPr>
          <p:cNvSpPr txBox="1"/>
          <p:nvPr/>
        </p:nvSpPr>
        <p:spPr>
          <a:xfrm>
            <a:off x="8503188" y="4863969"/>
            <a:ext cx="3347545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82880" tIns="45720" rIns="182880" bIns="45720" rtlCol="0" anchor="ctr">
            <a:no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Prohibits hospitals and health plans from listing </a:t>
            </a:r>
            <a:r>
              <a:rPr lang="en-US" sz="16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estimates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8B26532C-3FEE-D087-8A1B-115FF7BA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04" r="3974"/>
          <a:stretch/>
        </p:blipFill>
        <p:spPr>
          <a:xfrm>
            <a:off x="3560379" y="1377697"/>
            <a:ext cx="5072770" cy="321534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44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0722A-C8B4-3223-B5EC-5281C5724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656590-4FBB-1ABA-23B2-4A8014F95636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Congress Is Unlikely to Act on AI This Year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F0547-B04E-FBF6-100F-2D4612A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761A7BCA-59A8-C58D-6553-FEFA9F9D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78" b="20588"/>
          <a:stretch/>
        </p:blipFill>
        <p:spPr>
          <a:xfrm>
            <a:off x="1670697" y="2154721"/>
            <a:ext cx="1796812" cy="1755444"/>
          </a:xfrm>
          <a:prstGeom prst="ellipse">
            <a:avLst/>
          </a:prstGeom>
        </p:spPr>
      </p:pic>
      <p:pic>
        <p:nvPicPr>
          <p:cNvPr id="11" name="Picture 10" descr="A person in a suit&#10;&#10;Description automatically generated">
            <a:extLst>
              <a:ext uri="{FF2B5EF4-FFF2-40B4-BE49-F238E27FC236}">
                <a16:creationId xmlns:a16="http://schemas.microsoft.com/office/drawing/2014/main" id="{92C96115-9197-4F15-D9D1-9582FE8E76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92" b="21086"/>
          <a:stretch/>
        </p:blipFill>
        <p:spPr>
          <a:xfrm>
            <a:off x="6902204" y="1953229"/>
            <a:ext cx="1833217" cy="1822362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5A0114-2CF4-5D6E-954E-956C9D1359CE}"/>
              </a:ext>
            </a:extLst>
          </p:cNvPr>
          <p:cNvSpPr txBox="1"/>
          <p:nvPr/>
        </p:nvSpPr>
        <p:spPr>
          <a:xfrm>
            <a:off x="3348185" y="2907975"/>
            <a:ext cx="25445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Senate Majority Leader</a:t>
            </a:r>
          </a:p>
          <a:p>
            <a:pPr algn="ctr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Thune (R-SD)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0DFD00-8EA5-7D71-DC38-63F3D0E95CC2}"/>
              </a:ext>
            </a:extLst>
          </p:cNvPr>
          <p:cNvSpPr txBox="1"/>
          <p:nvPr/>
        </p:nvSpPr>
        <p:spPr>
          <a:xfrm>
            <a:off x="-308750" y="1347181"/>
            <a:ext cx="36823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8B8FBF"/>
                </a:solidFill>
                <a:latin typeface="Open Sans"/>
                <a:ea typeface="Open Sans"/>
                <a:cs typeface="Open Sans"/>
              </a:rPr>
              <a:t>U.S. Senate</a:t>
            </a:r>
            <a:endParaRPr lang="en-US" sz="2400">
              <a:solidFill>
                <a:srgbClr val="8B8FBF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459404-E6F6-520A-7337-8C74186B2E29}"/>
              </a:ext>
            </a:extLst>
          </p:cNvPr>
          <p:cNvCxnSpPr>
            <a:cxnSpLocks/>
          </p:cNvCxnSpPr>
          <p:nvPr/>
        </p:nvCxnSpPr>
        <p:spPr>
          <a:xfrm>
            <a:off x="6067240" y="1481337"/>
            <a:ext cx="0" cy="318428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DB7583-A844-1610-69D5-58A91021408D}"/>
              </a:ext>
            </a:extLst>
          </p:cNvPr>
          <p:cNvSpPr txBox="1"/>
          <p:nvPr/>
        </p:nvSpPr>
        <p:spPr>
          <a:xfrm>
            <a:off x="8651449" y="3007783"/>
            <a:ext cx="29755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 Speaker </a:t>
            </a:r>
          </a:p>
          <a:p>
            <a:pPr algn="ctr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Mike Johnson (R-LA)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24434-B1A5-0F70-0FB3-198AF0545E0E}"/>
              </a:ext>
            </a:extLst>
          </p:cNvPr>
          <p:cNvSpPr txBox="1"/>
          <p:nvPr/>
        </p:nvSpPr>
        <p:spPr>
          <a:xfrm>
            <a:off x="5232277" y="1345098"/>
            <a:ext cx="432470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8B8FBF"/>
                </a:solidFill>
                <a:latin typeface="Open Sans"/>
                <a:ea typeface="Open Sans"/>
                <a:cs typeface="Open Sans"/>
              </a:rPr>
              <a:t>U.S. House</a:t>
            </a:r>
            <a:endParaRPr lang="en-US" sz="2400">
              <a:solidFill>
                <a:srgbClr val="8B8FB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944746-70B6-827D-E84A-4F994C7A0BB0}"/>
              </a:ext>
            </a:extLst>
          </p:cNvPr>
          <p:cNvSpPr txBox="1"/>
          <p:nvPr/>
        </p:nvSpPr>
        <p:spPr>
          <a:xfrm>
            <a:off x="1224650" y="3992688"/>
            <a:ext cx="42470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Chair Bill Cassidy (R-LA)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SFC Chair Mike Crapo (R-ID)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68A82C-E910-4342-F844-DFACDCD93C60}"/>
              </a:ext>
            </a:extLst>
          </p:cNvPr>
          <p:cNvSpPr txBox="1"/>
          <p:nvPr/>
        </p:nvSpPr>
        <p:spPr>
          <a:xfrm>
            <a:off x="6846323" y="3834623"/>
            <a:ext cx="43333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E&amp;C Chair Brett Guthrie (R-KY)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E&amp;C Health Subcommittee Chair Buddy Carter (R-GA)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6EA2503-310A-C228-98DC-E292A0016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535" y="5408494"/>
            <a:ext cx="65689" cy="61231"/>
          </a:xfrm>
          <a:prstGeom prst="rect">
            <a:avLst/>
          </a:prstGeom>
          <a:noFill/>
        </p:spPr>
      </p:pic>
      <p:sp>
        <p:nvSpPr>
          <p:cNvPr id="29" name="TextBox 4">
            <a:extLst>
              <a:ext uri="{FF2B5EF4-FFF2-40B4-BE49-F238E27FC236}">
                <a16:creationId xmlns:a16="http://schemas.microsoft.com/office/drawing/2014/main" id="{CC7841AD-D489-A7A9-9A54-C33168BE7876}"/>
              </a:ext>
            </a:extLst>
          </p:cNvPr>
          <p:cNvSpPr txBox="1"/>
          <p:nvPr/>
        </p:nvSpPr>
        <p:spPr>
          <a:xfrm>
            <a:off x="2136321" y="4788976"/>
            <a:ext cx="791935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Open Sans"/>
                <a:ea typeface="Calibri" panose="020F0502020204030204"/>
                <a:cs typeface="Calibri" panose="020F0502020204030204"/>
              </a:rPr>
              <a:t>Top Issues for Congress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98765BB8-E67F-1BB3-23CB-E5D3E039CDFF}"/>
              </a:ext>
            </a:extLst>
          </p:cNvPr>
          <p:cNvSpPr txBox="1"/>
          <p:nvPr/>
        </p:nvSpPr>
        <p:spPr>
          <a:xfrm>
            <a:off x="5190892" y="5995546"/>
            <a:ext cx="2065415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Open Sans"/>
                <a:ea typeface="Calibri"/>
                <a:cs typeface="Calibri"/>
              </a:rPr>
              <a:t>Budget Reconciliation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4C74EC00-0863-6B89-D7FA-51D7B17F1651}"/>
              </a:ext>
            </a:extLst>
          </p:cNvPr>
          <p:cNvSpPr txBox="1"/>
          <p:nvPr/>
        </p:nvSpPr>
        <p:spPr>
          <a:xfrm>
            <a:off x="7533400" y="6034300"/>
            <a:ext cx="256554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Open Sans"/>
              </a:rPr>
              <a:t>High-Cost Programs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C24EEED0-FE3F-DF85-82F9-3B76A454D503}"/>
              </a:ext>
            </a:extLst>
          </p:cNvPr>
          <p:cNvSpPr txBox="1"/>
          <p:nvPr/>
        </p:nvSpPr>
        <p:spPr>
          <a:xfrm>
            <a:off x="2569103" y="5995547"/>
            <a:ext cx="234469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Open Sans"/>
                <a:ea typeface="Calibri"/>
                <a:cs typeface="Calibri"/>
              </a:rPr>
              <a:t>Confirmations</a:t>
            </a:r>
            <a:endParaRPr lang="en-US"/>
          </a:p>
        </p:txBody>
      </p:sp>
      <p:pic>
        <p:nvPicPr>
          <p:cNvPr id="37" name="Picture 2" descr="Icon&#10;&#10;Description automatically generated">
            <a:extLst>
              <a:ext uri="{FF2B5EF4-FFF2-40B4-BE49-F238E27FC236}">
                <a16:creationId xmlns:a16="http://schemas.microsoft.com/office/drawing/2014/main" id="{5FAFB476-577C-5992-B9A3-7BBE0F83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08" y="5309663"/>
            <a:ext cx="604245" cy="64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Icon&#10;&#10;Description automatically generated">
            <a:extLst>
              <a:ext uri="{FF2B5EF4-FFF2-40B4-BE49-F238E27FC236}">
                <a16:creationId xmlns:a16="http://schemas.microsoft.com/office/drawing/2014/main" id="{39A1DF61-15FA-13EB-B2B8-37147397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40" y="5299160"/>
            <a:ext cx="655829" cy="6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Icon&#10;&#10;Description automatically generated">
            <a:extLst>
              <a:ext uri="{FF2B5EF4-FFF2-40B4-BE49-F238E27FC236}">
                <a16:creationId xmlns:a16="http://schemas.microsoft.com/office/drawing/2014/main" id="{1566B235-7AD5-2CE9-9B1A-A8274771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56" y="5354853"/>
            <a:ext cx="672930" cy="6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0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791AD-18BA-B788-48F8-A00D33D48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A14C-8C37-DC10-E717-61578F6F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04269"/>
            <a:ext cx="10515600" cy="1500187"/>
          </a:xfrm>
        </p:spPr>
        <p:txBody>
          <a:bodyPr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State Momentum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1442E-FCCC-1DA4-AD7A-D06E2306D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759730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AI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Prior Authorization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Data Privacy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32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E77FE-6CF8-54FE-7D71-D6D7F76E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FF1165-84FF-763C-7E88-2238E2EC611B}"/>
              </a:ext>
            </a:extLst>
          </p:cNvPr>
          <p:cNvSpPr txBox="1"/>
          <p:nvPr/>
        </p:nvSpPr>
        <p:spPr>
          <a:xfrm>
            <a:off x="566875" y="405540"/>
            <a:ext cx="113703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State Updates: </a:t>
            </a:r>
            <a:r>
              <a:rPr lang="en-US" sz="24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States are busy regulating, where the federal government lags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6A84E-3EDE-E11C-6E3C-03CF75B1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15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B25FB9-495F-1D76-F6E9-276100EC5F2E}"/>
              </a:ext>
            </a:extLst>
          </p:cNvPr>
          <p:cNvSpPr txBox="1"/>
          <p:nvPr/>
        </p:nvSpPr>
        <p:spPr>
          <a:xfrm>
            <a:off x="8286737" y="1612769"/>
            <a:ext cx="3108960" cy="415498"/>
          </a:xfrm>
          <a:prstGeom prst="rect">
            <a:avLst/>
          </a:prstGeom>
          <a:solidFill>
            <a:srgbClr val="9280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Data Privacy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43EE2-F918-A81F-35C5-2EAF01B00B16}"/>
              </a:ext>
            </a:extLst>
          </p:cNvPr>
          <p:cNvSpPr txBox="1"/>
          <p:nvPr/>
        </p:nvSpPr>
        <p:spPr>
          <a:xfrm>
            <a:off x="4551230" y="1635752"/>
            <a:ext cx="3108960" cy="4154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Prior Authorization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690B43-FDD7-59AF-1E77-94011BD9CF33}"/>
              </a:ext>
            </a:extLst>
          </p:cNvPr>
          <p:cNvSpPr txBox="1"/>
          <p:nvPr/>
        </p:nvSpPr>
        <p:spPr>
          <a:xfrm>
            <a:off x="815724" y="1631221"/>
            <a:ext cx="310896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AI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D4BCF0-FDB3-B587-A6DC-8B42B5FEBEA0}"/>
              </a:ext>
            </a:extLst>
          </p:cNvPr>
          <p:cNvCxnSpPr/>
          <p:nvPr/>
        </p:nvCxnSpPr>
        <p:spPr>
          <a:xfrm>
            <a:off x="4237957" y="1796527"/>
            <a:ext cx="0" cy="4205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322FA2-2684-B830-EA08-BD9C811FD7F5}"/>
              </a:ext>
            </a:extLst>
          </p:cNvPr>
          <p:cNvCxnSpPr/>
          <p:nvPr/>
        </p:nvCxnSpPr>
        <p:spPr>
          <a:xfrm>
            <a:off x="7973463" y="1796527"/>
            <a:ext cx="0" cy="4205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91EE0A-8953-2168-1C99-951AA16F1857}"/>
              </a:ext>
            </a:extLst>
          </p:cNvPr>
          <p:cNvSpPr txBox="1"/>
          <p:nvPr/>
        </p:nvSpPr>
        <p:spPr>
          <a:xfrm>
            <a:off x="8286750" y="2381250"/>
            <a:ext cx="3102427" cy="32111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800"/>
              </a:spcBef>
              <a:buFont typeface="Arial,Sans-Serif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NY: Gov. Hochul signed New York Health Information Privacy Act into law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spcBef>
                <a:spcPts val="800"/>
              </a:spcBef>
              <a:buFont typeface="Arial,Sans-Serif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800"/>
              </a:spcBef>
              <a:buFont typeface="Arial,Sans-Serif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WA: First lawsuit using private right of action filed against Amazon</a:t>
            </a:r>
          </a:p>
          <a:p>
            <a:pPr marL="285750" indent="-285750">
              <a:spcBef>
                <a:spcPts val="800"/>
              </a:spcBef>
              <a:buFont typeface="Arial,Sans-Serif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800"/>
              </a:spcBef>
              <a:buFont typeface="Arial,Sans-Serif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Activity in: VT, MD, VA, GA, IL, MA, etc.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48368-8B6D-111D-0E6B-03D09921D9A1}"/>
              </a:ext>
            </a:extLst>
          </p:cNvPr>
          <p:cNvSpPr txBox="1"/>
          <p:nvPr/>
        </p:nvSpPr>
        <p:spPr>
          <a:xfrm>
            <a:off x="4544785" y="2381249"/>
            <a:ext cx="3102427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NAIC reviews prior authorization legislation in states </a:t>
            </a:r>
          </a:p>
          <a:p>
            <a:pPr marL="285750" indent="-285750">
              <a:buFont typeface="Arial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California bill on AI use for prior auth in effect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Other prior auth-related bills in:</a:t>
            </a:r>
          </a:p>
          <a:p>
            <a:pPr marL="285750" indent="-285750">
              <a:buFont typeface="Arial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FL, IL, IN, MN, RI, etc.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982B37-FAA4-03F6-D09D-F987FED9D40C}"/>
              </a:ext>
            </a:extLst>
          </p:cNvPr>
          <p:cNvSpPr txBox="1"/>
          <p:nvPr/>
        </p:nvSpPr>
        <p:spPr>
          <a:xfrm>
            <a:off x="816428" y="2381250"/>
            <a:ext cx="310242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States adopting "high-risk" bills modeled after Colorado, including: </a:t>
            </a:r>
          </a:p>
          <a:p>
            <a:pPr marL="285750" indent="-285750">
              <a:buFont typeface="Arial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MD, NE, NM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VA Governor vetoed AI legislation </a:t>
            </a:r>
          </a:p>
          <a:p>
            <a:pPr marL="742950" lvl="1" indent="-285750">
              <a:buFont typeface="Courier New,monospace"/>
              <a:buChar char="o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Increase in health-specific legislation as well. Example:</a:t>
            </a:r>
          </a:p>
          <a:p>
            <a:pPr marL="285750" indent="-285750">
              <a:buFont typeface="Arial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sz="1600">
                <a:latin typeface="Open Sans"/>
                <a:ea typeface="Open Sans"/>
                <a:cs typeface="Open Sans"/>
              </a:rPr>
              <a:t>Proposed NC bill requiring "licenses" for health AI chatbots</a:t>
            </a:r>
          </a:p>
        </p:txBody>
      </p:sp>
    </p:spTree>
    <p:extLst>
      <p:ext uri="{BB962C8B-B14F-4D97-AF65-F5344CB8AC3E}">
        <p14:creationId xmlns:p14="http://schemas.microsoft.com/office/powerpoint/2010/main" val="277009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BF7F8-067B-72ED-EBC2-C4E540912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EB0C-38A3-58BE-233F-3DB6BD32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04269"/>
            <a:ext cx="10515600" cy="150018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Increased Private Sector Activity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C213F-1CA5-2CC2-E64B-C0A2D553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759730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Payers and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Digital Health and Health IT</a:t>
            </a:r>
          </a:p>
        </p:txBody>
      </p:sp>
    </p:spTree>
    <p:extLst>
      <p:ext uri="{BB962C8B-B14F-4D97-AF65-F5344CB8AC3E}">
        <p14:creationId xmlns:p14="http://schemas.microsoft.com/office/powerpoint/2010/main" val="241072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F706-3EDA-D56F-C2CA-EDF9EA3D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18D275-1579-7FEE-652E-B68286D7D243}"/>
              </a:ext>
            </a:extLst>
          </p:cNvPr>
          <p:cNvSpPr txBox="1"/>
          <p:nvPr/>
        </p:nvSpPr>
        <p:spPr>
          <a:xfrm>
            <a:off x="566875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Industry Updates: </a:t>
            </a:r>
            <a:r>
              <a:rPr lang="en-US" sz="24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"Traditional" Payers, Providers Adjusting to the New Normal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95C67-507F-0F7F-24D8-41BBF06D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17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E1154C-FB61-F480-ADFB-8D9A95BE8AD2}"/>
              </a:ext>
            </a:extLst>
          </p:cNvPr>
          <p:cNvGrpSpPr/>
          <p:nvPr/>
        </p:nvGrpSpPr>
        <p:grpSpPr>
          <a:xfrm>
            <a:off x="-2843598" y="1357745"/>
            <a:ext cx="11628712" cy="4572000"/>
            <a:chOff x="-2403764" y="1357745"/>
            <a:chExt cx="11628712" cy="4572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9E3511-3CB8-1A98-0736-AE0DA97D214F}"/>
                </a:ext>
              </a:extLst>
            </p:cNvPr>
            <p:cNvGrpSpPr/>
            <p:nvPr/>
          </p:nvGrpSpPr>
          <p:grpSpPr>
            <a:xfrm>
              <a:off x="-2403764" y="1357745"/>
              <a:ext cx="11628712" cy="4572000"/>
              <a:chOff x="-2438400" y="1600200"/>
              <a:chExt cx="11628712" cy="4572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D4B6EC7-A863-A816-0E47-11A0A6F3EA32}"/>
                  </a:ext>
                </a:extLst>
              </p:cNvPr>
              <p:cNvSpPr/>
              <p:nvPr/>
            </p:nvSpPr>
            <p:spPr>
              <a:xfrm>
                <a:off x="-2438400" y="1600200"/>
                <a:ext cx="4572000" cy="4572000"/>
              </a:xfrm>
              <a:prstGeom prst="ellipse">
                <a:avLst/>
              </a:prstGeom>
              <a:noFill/>
              <a:ln w="177800">
                <a:solidFill>
                  <a:schemeClr val="accent4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2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B721FAB-DA66-E0B6-3B2A-D54CC2BC1D57}"/>
                  </a:ext>
                </a:extLst>
              </p:cNvPr>
              <p:cNvSpPr/>
              <p:nvPr/>
            </p:nvSpPr>
            <p:spPr>
              <a:xfrm>
                <a:off x="1243410" y="1717783"/>
                <a:ext cx="7132320" cy="956934"/>
              </a:xfrm>
              <a:prstGeom prst="roundRect">
                <a:avLst/>
              </a:prstGeom>
              <a:solidFill>
                <a:srgbClr val="4B3C68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0" r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Payers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1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Acquisitions, antitrust lawsuits, prior authorization responses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59A6ACA-F7EA-F03C-BA44-EBC321922A54}"/>
                  </a:ext>
                </a:extLst>
              </p:cNvPr>
              <p:cNvSpPr/>
              <p:nvPr/>
            </p:nvSpPr>
            <p:spPr>
              <a:xfrm>
                <a:off x="2057992" y="3359922"/>
                <a:ext cx="7132320" cy="956934"/>
              </a:xfrm>
              <a:prstGeom prst="roundRect">
                <a:avLst/>
              </a:prstGeom>
              <a:solidFill>
                <a:srgbClr val="715B9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0" r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Providers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Research funding cuts, federal funding uncertainties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33AA4A1-03D1-2F77-FCA1-FB0DC9A1E394}"/>
                  </a:ext>
                </a:extLst>
              </p:cNvPr>
              <p:cNvSpPr/>
              <p:nvPr/>
            </p:nvSpPr>
            <p:spPr>
              <a:xfrm>
                <a:off x="1263518" y="5002060"/>
                <a:ext cx="7132320" cy="956934"/>
              </a:xfrm>
              <a:prstGeom prst="roundRect">
                <a:avLst/>
              </a:prstGeom>
              <a:solidFill>
                <a:srgbClr val="9280B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0" r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Value-Based Care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Reimbursement models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CDE54E6-E5AC-63FA-9F6D-F0D00A88049F}"/>
                  </a:ext>
                </a:extLst>
              </p:cNvPr>
              <p:cNvSpPr/>
              <p:nvPr/>
            </p:nvSpPr>
            <p:spPr>
              <a:xfrm>
                <a:off x="838200" y="1720197"/>
                <a:ext cx="956935" cy="956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AFF4754-20AE-C82E-C9F8-4BAAF4AEA4D0}"/>
                  </a:ext>
                </a:extLst>
              </p:cNvPr>
              <p:cNvSpPr/>
              <p:nvPr/>
            </p:nvSpPr>
            <p:spPr>
              <a:xfrm>
                <a:off x="1652782" y="3362336"/>
                <a:ext cx="956935" cy="956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EB27AAD-D6D1-2874-050E-1CA7B778B520}"/>
                  </a:ext>
                </a:extLst>
              </p:cNvPr>
              <p:cNvSpPr/>
              <p:nvPr/>
            </p:nvSpPr>
            <p:spPr>
              <a:xfrm>
                <a:off x="890189" y="5004475"/>
                <a:ext cx="956935" cy="9569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3" name="Graphic 22" descr="Hospital">
              <a:extLst>
                <a:ext uri="{FF2B5EF4-FFF2-40B4-BE49-F238E27FC236}">
                  <a16:creationId xmlns:a16="http://schemas.microsoft.com/office/drawing/2014/main" id="{2F80B0EA-C1B4-5F3B-E993-57B152478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22120" y="310169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Dollar">
              <a:extLst>
                <a:ext uri="{FF2B5EF4-FFF2-40B4-BE49-F238E27FC236}">
                  <a16:creationId xmlns:a16="http://schemas.microsoft.com/office/drawing/2014/main" id="{FA2A9CED-5340-59EF-FEC6-5AB19B1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7200" y="1544379"/>
              <a:ext cx="805040" cy="805040"/>
            </a:xfrm>
            <a:prstGeom prst="rect">
              <a:avLst/>
            </a:prstGeom>
          </p:spPr>
        </p:pic>
        <p:pic>
          <p:nvPicPr>
            <p:cNvPr id="27" name="Graphic 26" descr="Doctor">
              <a:extLst>
                <a:ext uri="{FF2B5EF4-FFF2-40B4-BE49-F238E27FC236}">
                  <a16:creationId xmlns:a16="http://schemas.microsoft.com/office/drawing/2014/main" id="{91BFFE61-600A-ED40-AB87-FEA9B5A9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7360" y="4775159"/>
              <a:ext cx="914400" cy="914400"/>
            </a:xfrm>
            <a:prstGeom prst="rect">
              <a:avLst/>
            </a:prstGeom>
          </p:spPr>
        </p:pic>
      </p:grpSp>
      <p:pic>
        <p:nvPicPr>
          <p:cNvPr id="1028" name="Picture 4" descr="The Cigna Group | A Global Health Company">
            <a:extLst>
              <a:ext uri="{FF2B5EF4-FFF2-40B4-BE49-F238E27FC236}">
                <a16:creationId xmlns:a16="http://schemas.microsoft.com/office/drawing/2014/main" id="{5DE769D2-4078-8760-7B62-3313AC25F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94" y="1398247"/>
            <a:ext cx="1293481" cy="5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alth Care Service Corporation Announces Leadership Changes | Health Care  Service Corporation">
            <a:extLst>
              <a:ext uri="{FF2B5EF4-FFF2-40B4-BE49-F238E27FC236}">
                <a16:creationId xmlns:a16="http://schemas.microsoft.com/office/drawing/2014/main" id="{D65E4B58-C92E-4180-2987-1D77CF94D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35929" r="6846" b="36641"/>
          <a:stretch/>
        </p:blipFill>
        <p:spPr bwMode="auto">
          <a:xfrm>
            <a:off x="8179672" y="1400360"/>
            <a:ext cx="2030240" cy="4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lue Cross Blue Shield brand resources: accessing high ...">
            <a:extLst>
              <a:ext uri="{FF2B5EF4-FFF2-40B4-BE49-F238E27FC236}">
                <a16:creationId xmlns:a16="http://schemas.microsoft.com/office/drawing/2014/main" id="{567D8B30-F396-2AFA-8FDA-06622144C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2" b="31565"/>
          <a:stretch/>
        </p:blipFill>
        <p:spPr bwMode="auto">
          <a:xfrm>
            <a:off x="8814704" y="1962394"/>
            <a:ext cx="2084430" cy="5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merican Hospital Association Homepage | Hospitals USA | AHA">
            <a:extLst>
              <a:ext uri="{FF2B5EF4-FFF2-40B4-BE49-F238E27FC236}">
                <a16:creationId xmlns:a16="http://schemas.microsoft.com/office/drawing/2014/main" id="{1FF18DB8-9B44-C62C-7BA6-60B6B2DF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344" y="3243757"/>
            <a:ext cx="1121899" cy="7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merican Medical Association - Wikipedia">
            <a:extLst>
              <a:ext uri="{FF2B5EF4-FFF2-40B4-BE49-F238E27FC236}">
                <a16:creationId xmlns:a16="http://schemas.microsoft.com/office/drawing/2014/main" id="{802810A8-FE92-4104-E632-450BD6400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41" y="3355789"/>
            <a:ext cx="1265423" cy="52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areers at Baylor Scott &amp; White Health | Baylor Scott ...">
            <a:extLst>
              <a:ext uri="{FF2B5EF4-FFF2-40B4-BE49-F238E27FC236}">
                <a16:creationId xmlns:a16="http://schemas.microsoft.com/office/drawing/2014/main" id="{CF84C0AD-C068-2F33-A679-B9C87B84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72" y="4596404"/>
            <a:ext cx="1721708" cy="8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emorial Hermann Health System">
            <a:extLst>
              <a:ext uri="{FF2B5EF4-FFF2-40B4-BE49-F238E27FC236}">
                <a16:creationId xmlns:a16="http://schemas.microsoft.com/office/drawing/2014/main" id="{4540966D-A4F0-A5E7-AD4B-C9BA13F1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509" y="4814591"/>
            <a:ext cx="1093578" cy="3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Novant-Health-logo-wordmark - Huntersville Family Fitness ...">
            <a:extLst>
              <a:ext uri="{FF2B5EF4-FFF2-40B4-BE49-F238E27FC236}">
                <a16:creationId xmlns:a16="http://schemas.microsoft.com/office/drawing/2014/main" id="{BE22E93C-3C13-DCDA-0535-4F05CEA7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007" y="4975864"/>
            <a:ext cx="1196170" cy="9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rovidence Hospital (Rebrand) 2024 | Brands of the World ...">
            <a:extLst>
              <a:ext uri="{FF2B5EF4-FFF2-40B4-BE49-F238E27FC236}">
                <a16:creationId xmlns:a16="http://schemas.microsoft.com/office/drawing/2014/main" id="{DE6CB23B-75EF-BAAF-6670-CB0D6E468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8" b="33368"/>
          <a:stretch/>
        </p:blipFill>
        <p:spPr bwMode="auto">
          <a:xfrm>
            <a:off x="8189210" y="5234940"/>
            <a:ext cx="1533525" cy="4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0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876A50-5D84-FF55-2AAA-B41E35336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B24778-23B1-CA1B-FC7D-7D48DC6468E9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Industry Updates: </a:t>
            </a:r>
            <a:r>
              <a:rPr lang="en-US" sz="24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Health Technology Industry Emphasizing Self-Regulation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17909-0906-6C36-700E-F728FE87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18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3F50C7-97A6-D71C-0693-2ED0892E1B59}"/>
              </a:ext>
            </a:extLst>
          </p:cNvPr>
          <p:cNvSpPr txBox="1"/>
          <p:nvPr/>
        </p:nvSpPr>
        <p:spPr>
          <a:xfrm>
            <a:off x="8286737" y="1612769"/>
            <a:ext cx="3108960" cy="415498"/>
          </a:xfrm>
          <a:prstGeom prst="rect">
            <a:avLst/>
          </a:prstGeom>
          <a:solidFill>
            <a:srgbClr val="9280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Digital 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9304A-F620-1DA0-FAE0-54F5C70BC0E8}"/>
              </a:ext>
            </a:extLst>
          </p:cNvPr>
          <p:cNvSpPr txBox="1"/>
          <p:nvPr/>
        </p:nvSpPr>
        <p:spPr>
          <a:xfrm>
            <a:off x="4551230" y="1635752"/>
            <a:ext cx="3108960" cy="4154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Health IT 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0089C-3829-C898-A301-749AEB42D003}"/>
              </a:ext>
            </a:extLst>
          </p:cNvPr>
          <p:cNvSpPr txBox="1"/>
          <p:nvPr/>
        </p:nvSpPr>
        <p:spPr>
          <a:xfrm>
            <a:off x="815724" y="1631221"/>
            <a:ext cx="310896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AI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F4517B-1F03-018C-42DA-A7C225A1082F}"/>
              </a:ext>
            </a:extLst>
          </p:cNvPr>
          <p:cNvCxnSpPr/>
          <p:nvPr/>
        </p:nvCxnSpPr>
        <p:spPr>
          <a:xfrm>
            <a:off x="4237957" y="1796527"/>
            <a:ext cx="0" cy="30188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93827C-380A-0921-23BB-0A47EE5628BB}"/>
              </a:ext>
            </a:extLst>
          </p:cNvPr>
          <p:cNvCxnSpPr/>
          <p:nvPr/>
        </p:nvCxnSpPr>
        <p:spPr>
          <a:xfrm>
            <a:off x="7973463" y="1796527"/>
            <a:ext cx="0" cy="30188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9735B7-0FC7-1E20-5187-B5922D6283C5}"/>
              </a:ext>
            </a:extLst>
          </p:cNvPr>
          <p:cNvSpPr txBox="1"/>
          <p:nvPr/>
        </p:nvSpPr>
        <p:spPr>
          <a:xfrm>
            <a:off x="8286750" y="2381250"/>
            <a:ext cx="310242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Updates from: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6C4F9-201C-866F-7311-94261F447392}"/>
              </a:ext>
            </a:extLst>
          </p:cNvPr>
          <p:cNvSpPr txBox="1"/>
          <p:nvPr/>
        </p:nvSpPr>
        <p:spPr>
          <a:xfrm>
            <a:off x="4544785" y="2381249"/>
            <a:ext cx="310242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HIPAA Security Proposed rule pushback</a:t>
            </a:r>
          </a:p>
          <a:p>
            <a:pPr marL="285750" indent="-285750">
              <a:buFont typeface="Arial"/>
              <a:buChar char="•"/>
            </a:pPr>
            <a:endParaRPr lang="en-US" sz="160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Other updates from: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AD1C8-C8B4-0BF4-459B-E7A4F0A9F72A}"/>
              </a:ext>
            </a:extLst>
          </p:cNvPr>
          <p:cNvSpPr txBox="1"/>
          <p:nvPr/>
        </p:nvSpPr>
        <p:spPr>
          <a:xfrm>
            <a:off x="816428" y="2381250"/>
            <a:ext cx="310242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Open Sans"/>
                <a:ea typeface="Open Sans"/>
                <a:cs typeface="Open Sans"/>
              </a:rPr>
              <a:t>Updates from: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General Catalyst">
            <a:extLst>
              <a:ext uri="{FF2B5EF4-FFF2-40B4-BE49-F238E27FC236}">
                <a16:creationId xmlns:a16="http://schemas.microsoft.com/office/drawing/2014/main" id="{B1DFE1B6-DBC4-2856-58AB-5CE695113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47" y="3012615"/>
            <a:ext cx="1597147" cy="591090"/>
          </a:xfrm>
          <a:prstGeom prst="rect">
            <a:avLst/>
          </a:prstGeom>
        </p:spPr>
      </p:pic>
      <p:pic>
        <p:nvPicPr>
          <p:cNvPr id="5" name="Picture 4" descr="PHTI | pharmaphorum">
            <a:extLst>
              <a:ext uri="{FF2B5EF4-FFF2-40B4-BE49-F238E27FC236}">
                <a16:creationId xmlns:a16="http://schemas.microsoft.com/office/drawing/2014/main" id="{FAA650A7-5FB3-C56F-C053-7962F8A2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730" y="3160691"/>
            <a:ext cx="1606670" cy="967597"/>
          </a:xfrm>
          <a:prstGeom prst="rect">
            <a:avLst/>
          </a:prstGeom>
        </p:spPr>
      </p:pic>
      <p:pic>
        <p:nvPicPr>
          <p:cNvPr id="6" name="Picture 5" descr="Home - CHAI - Coalition for Health AI">
            <a:extLst>
              <a:ext uri="{FF2B5EF4-FFF2-40B4-BE49-F238E27FC236}">
                <a16:creationId xmlns:a16="http://schemas.microsoft.com/office/drawing/2014/main" id="{F472D337-7CC5-A79D-F4A1-DD05C03FF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1" y="3929285"/>
            <a:ext cx="1913088" cy="615173"/>
          </a:xfrm>
          <a:prstGeom prst="rect">
            <a:avLst/>
          </a:prstGeom>
        </p:spPr>
      </p:pic>
      <p:pic>
        <p:nvPicPr>
          <p:cNvPr id="7" name="Picture 6" descr="CTA Homepage">
            <a:extLst>
              <a:ext uri="{FF2B5EF4-FFF2-40B4-BE49-F238E27FC236}">
                <a16:creationId xmlns:a16="http://schemas.microsoft.com/office/drawing/2014/main" id="{9E105A98-33AA-D0AE-CAF6-03427BC54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125" y="4133975"/>
            <a:ext cx="1605592" cy="838740"/>
          </a:xfrm>
          <a:prstGeom prst="rect">
            <a:avLst/>
          </a:prstGeom>
        </p:spPr>
      </p:pic>
      <p:pic>
        <p:nvPicPr>
          <p:cNvPr id="8" name="Picture 7" descr="Senior Care Providers">
            <a:extLst>
              <a:ext uri="{FF2B5EF4-FFF2-40B4-BE49-F238E27FC236}">
                <a16:creationId xmlns:a16="http://schemas.microsoft.com/office/drawing/2014/main" id="{D996CEA3-77BC-A925-CD7D-37F05F5C3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809" y="3750065"/>
            <a:ext cx="1548082" cy="766853"/>
          </a:xfrm>
          <a:prstGeom prst="rect">
            <a:avLst/>
          </a:prstGeom>
        </p:spPr>
      </p:pic>
      <p:pic>
        <p:nvPicPr>
          <p:cNvPr id="10" name="Picture 9" descr="File:Oracle Health logo.png - Wikimedia ...">
            <a:extLst>
              <a:ext uri="{FF2B5EF4-FFF2-40B4-BE49-F238E27FC236}">
                <a16:creationId xmlns:a16="http://schemas.microsoft.com/office/drawing/2014/main" id="{4E7CB316-0C4A-D53B-4960-EC8C85278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847" y="4584730"/>
            <a:ext cx="2191289" cy="770087"/>
          </a:xfrm>
          <a:prstGeom prst="rect">
            <a:avLst/>
          </a:prstGeom>
        </p:spPr>
      </p:pic>
      <p:pic>
        <p:nvPicPr>
          <p:cNvPr id="17" name="Picture 16" descr="American Telemedicine Association - ATA">
            <a:extLst>
              <a:ext uri="{FF2B5EF4-FFF2-40B4-BE49-F238E27FC236}">
                <a16:creationId xmlns:a16="http://schemas.microsoft.com/office/drawing/2014/main" id="{A55A0BC5-3A11-9C5E-77F1-51D04239A9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448" y="2887513"/>
            <a:ext cx="1653936" cy="838560"/>
          </a:xfrm>
          <a:prstGeom prst="rect">
            <a:avLst/>
          </a:prstGeom>
        </p:spPr>
      </p:pic>
      <p:pic>
        <p:nvPicPr>
          <p:cNvPr id="18" name="Picture 17" descr="Digital Therapeutics Alliance Launches ...">
            <a:extLst>
              <a:ext uri="{FF2B5EF4-FFF2-40B4-BE49-F238E27FC236}">
                <a16:creationId xmlns:a16="http://schemas.microsoft.com/office/drawing/2014/main" id="{F08D7335-80D8-820C-1EC0-EBA6ADFEF6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1585" y="2886613"/>
            <a:ext cx="1969698" cy="768470"/>
          </a:xfrm>
          <a:prstGeom prst="rect">
            <a:avLst/>
          </a:prstGeom>
        </p:spPr>
      </p:pic>
      <p:pic>
        <p:nvPicPr>
          <p:cNvPr id="19" name="Picture 18" descr="About Us – Digital Medicine Society (DiMe)">
            <a:extLst>
              <a:ext uri="{FF2B5EF4-FFF2-40B4-BE49-F238E27FC236}">
                <a16:creationId xmlns:a16="http://schemas.microsoft.com/office/drawing/2014/main" id="{D577DE7C-EA7E-2DEE-73B0-EC3A7D83948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916" t="20358" r="599" b="33592"/>
          <a:stretch/>
        </p:blipFill>
        <p:spPr>
          <a:xfrm>
            <a:off x="8195895" y="4215414"/>
            <a:ext cx="1654921" cy="579723"/>
          </a:xfrm>
          <a:prstGeom prst="rect">
            <a:avLst/>
          </a:prstGeom>
        </p:spPr>
      </p:pic>
      <p:pic>
        <p:nvPicPr>
          <p:cNvPr id="20" name="Picture 19" descr="Style Guide">
            <a:extLst>
              <a:ext uri="{FF2B5EF4-FFF2-40B4-BE49-F238E27FC236}">
                <a16:creationId xmlns:a16="http://schemas.microsoft.com/office/drawing/2014/main" id="{C9552A4F-8E54-F3A7-C479-6D61C2CA8D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14279" y="4010024"/>
            <a:ext cx="1393706" cy="10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9A10D-898A-1F95-91A4-1327EC588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DE107-C6DB-87CD-0BFB-E64E15076618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MyMaverick</a:t>
            </a:r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Subscription Service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5F2CCD-AB08-BB75-7BE3-38D11B2C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19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E06CB2-0E4B-7391-4600-4F05B6808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07" y="1775410"/>
            <a:ext cx="2977629" cy="4152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A47500-4694-B8A7-2412-D6EEBE2260CC}"/>
              </a:ext>
            </a:extLst>
          </p:cNvPr>
          <p:cNvSpPr/>
          <p:nvPr/>
        </p:nvSpPr>
        <p:spPr>
          <a:xfrm>
            <a:off x="7986458" y="1911664"/>
            <a:ext cx="3981580" cy="16538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>
                <a:solidFill>
                  <a:schemeClr val="tx1"/>
                </a:solidFill>
              </a:rPr>
              <a:t>political landscape and policy changes </a:t>
            </a:r>
            <a:r>
              <a:rPr lang="en-US" sz="2000">
                <a:solidFill>
                  <a:schemeClr val="tx1"/>
                </a:solidFill>
              </a:rPr>
              <a:t>creates uncertainty  -- </a:t>
            </a:r>
            <a:r>
              <a:rPr lang="en-US" sz="2000" b="1" i="1">
                <a:solidFill>
                  <a:schemeClr val="tx1"/>
                </a:solidFill>
              </a:rPr>
              <a:t>stay informed with MyMaverick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499FFF-45C4-6441-7156-CB888B95604F}"/>
              </a:ext>
            </a:extLst>
          </p:cNvPr>
          <p:cNvSpPr/>
          <p:nvPr/>
        </p:nvSpPr>
        <p:spPr>
          <a:xfrm>
            <a:off x="7986458" y="3952583"/>
            <a:ext cx="3981580" cy="16538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Schedule a Demo with us Today: </a:t>
            </a:r>
            <a:endParaRPr lang="en-US" sz="1350" b="1" i="1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1350" b="1" i="1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350" b="1" i="1">
              <a:solidFill>
                <a:schemeClr val="accent1">
                  <a:lumMod val="7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1350" b="1" i="1">
              <a:solidFill>
                <a:schemeClr val="accent1">
                  <a:lumMod val="7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1350" b="1" i="1">
              <a:solidFill>
                <a:schemeClr val="accent1">
                  <a:lumMod val="7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1350" b="1" i="1">
              <a:solidFill>
                <a:schemeClr val="accent1">
                  <a:lumMod val="7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187C70-3140-975F-B9C5-50BBBBDFD00D}"/>
              </a:ext>
            </a:extLst>
          </p:cNvPr>
          <p:cNvSpPr/>
          <p:nvPr/>
        </p:nvSpPr>
        <p:spPr>
          <a:xfrm>
            <a:off x="624804" y="1911664"/>
            <a:ext cx="3981580" cy="16538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MyMaverick</a:t>
            </a:r>
            <a:r>
              <a:rPr lang="en-US" sz="2000">
                <a:solidFill>
                  <a:schemeClr val="tx1"/>
                </a:solidFill>
              </a:rPr>
              <a:t> is a subscription service that provides </a:t>
            </a:r>
            <a:r>
              <a:rPr lang="en-US" sz="2000" b="1">
                <a:solidFill>
                  <a:schemeClr val="tx1"/>
                </a:solidFill>
              </a:rPr>
              <a:t>straightforward analysis </a:t>
            </a:r>
            <a:r>
              <a:rPr lang="en-US" sz="2000">
                <a:solidFill>
                  <a:schemeClr val="tx1"/>
                </a:solidFill>
              </a:rPr>
              <a:t>on complex </a:t>
            </a:r>
            <a:r>
              <a:rPr lang="en-US" sz="2000" b="1">
                <a:solidFill>
                  <a:schemeClr val="tx1"/>
                </a:solidFill>
              </a:rPr>
              <a:t>health policy changes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033B9-10F8-BECF-4DD7-4922BF3109EA}"/>
              </a:ext>
            </a:extLst>
          </p:cNvPr>
          <p:cNvSpPr/>
          <p:nvPr/>
        </p:nvSpPr>
        <p:spPr>
          <a:xfrm>
            <a:off x="624804" y="3952583"/>
            <a:ext cx="3981580" cy="16538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b="1">
                <a:solidFill>
                  <a:schemeClr val="tx1"/>
                </a:solidFill>
              </a:rPr>
              <a:t>website</a:t>
            </a:r>
            <a:r>
              <a:rPr lang="en-US">
                <a:solidFill>
                  <a:schemeClr val="tx1"/>
                </a:solidFill>
              </a:rPr>
              <a:t> and </a:t>
            </a:r>
            <a:r>
              <a:rPr lang="en-US" b="1">
                <a:solidFill>
                  <a:schemeClr val="tx1"/>
                </a:solidFill>
              </a:rPr>
              <a:t>weekly newsletter</a:t>
            </a:r>
            <a:r>
              <a:rPr lang="en-US">
                <a:solidFill>
                  <a:schemeClr val="tx1"/>
                </a:solidFill>
              </a:rPr>
              <a:t> highlight policy implications for </a:t>
            </a:r>
            <a:r>
              <a:rPr lang="en-US" b="1">
                <a:solidFill>
                  <a:schemeClr val="tx1"/>
                </a:solidFill>
              </a:rPr>
              <a:t>short- and long-term business strategy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9B42B-8302-2415-6ABF-19448BCAF19F}"/>
              </a:ext>
            </a:extLst>
          </p:cNvPr>
          <p:cNvSpPr txBox="1"/>
          <p:nvPr/>
        </p:nvSpPr>
        <p:spPr>
          <a:xfrm>
            <a:off x="566875" y="843924"/>
            <a:ext cx="1122218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i="1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Stay Informed: </a:t>
            </a:r>
            <a:r>
              <a:rPr lang="en-US" sz="2000" b="1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Your solution for health policy and market news with actionable insights </a:t>
            </a:r>
            <a:endParaRPr lang="en-US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BF28C33-3000-2B21-F5A3-28EE45502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349" y="4494296"/>
            <a:ext cx="1007646" cy="10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8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713D6-8BD2-3081-3BC8-9863EADC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87DE2A-21DF-8643-5BF5-A9050457C247}"/>
              </a:ext>
            </a:extLst>
          </p:cNvPr>
          <p:cNvSpPr/>
          <p:nvPr/>
        </p:nvSpPr>
        <p:spPr>
          <a:xfrm>
            <a:off x="5335834" y="236736"/>
            <a:ext cx="1515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B18DA-99E1-53F1-C2AD-9CF37FE599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00973" y="3104449"/>
            <a:ext cx="3365217" cy="1188751"/>
          </a:xfrm>
          <a:prstGeom prst="rect">
            <a:avLst/>
          </a:prstGeom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6D8091-F2B3-CDFA-44AD-9C89E9FDC8A7}"/>
              </a:ext>
            </a:extLst>
          </p:cNvPr>
          <p:cNvGrpSpPr/>
          <p:nvPr/>
        </p:nvGrpSpPr>
        <p:grpSpPr>
          <a:xfrm>
            <a:off x="1069785" y="4648436"/>
            <a:ext cx="6773162" cy="528809"/>
            <a:chOff x="1603185" y="3842943"/>
            <a:chExt cx="6773162" cy="52880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B1A018-2FE2-0DC2-47B5-2BC11C6A57CB}"/>
                </a:ext>
              </a:extLst>
            </p:cNvPr>
            <p:cNvSpPr/>
            <p:nvPr/>
          </p:nvSpPr>
          <p:spPr>
            <a:xfrm>
              <a:off x="1603185" y="3842943"/>
              <a:ext cx="530352" cy="5288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latin typeface="Open Sans"/>
                  <a:ea typeface="Open Sans"/>
                  <a:cs typeface="Open Sans"/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5B00B3-294E-6990-01EA-0CFEA26C384C}"/>
                </a:ext>
              </a:extLst>
            </p:cNvPr>
            <p:cNvSpPr txBox="1"/>
            <p:nvPr/>
          </p:nvSpPr>
          <p:spPr>
            <a:xfrm>
              <a:off x="2295321" y="3876515"/>
              <a:ext cx="608102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>
                  <a:latin typeface="Open Sans"/>
                  <a:ea typeface="+mn-lt"/>
                  <a:cs typeface="+mn-lt"/>
                </a:rPr>
                <a:t>Increased Private Sector Activity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57892-0FB3-85DA-B272-BA1229817195}"/>
              </a:ext>
            </a:extLst>
          </p:cNvPr>
          <p:cNvGrpSpPr/>
          <p:nvPr/>
        </p:nvGrpSpPr>
        <p:grpSpPr>
          <a:xfrm>
            <a:off x="1069785" y="3153896"/>
            <a:ext cx="7629888" cy="528809"/>
            <a:chOff x="1603185" y="2953202"/>
            <a:chExt cx="7629888" cy="52880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8B7AE53-9C42-BC84-75F8-B09A16BA5B37}"/>
                </a:ext>
              </a:extLst>
            </p:cNvPr>
            <p:cNvSpPr/>
            <p:nvPr/>
          </p:nvSpPr>
          <p:spPr>
            <a:xfrm>
              <a:off x="1603185" y="2953202"/>
              <a:ext cx="530352" cy="5288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latin typeface="Open Sans"/>
                  <a:ea typeface="Open Sans"/>
                  <a:cs typeface="Open Sans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70781A-7A40-8CC5-1305-90E0977EB07F}"/>
                </a:ext>
              </a:extLst>
            </p:cNvPr>
            <p:cNvSpPr txBox="1"/>
            <p:nvPr/>
          </p:nvSpPr>
          <p:spPr>
            <a:xfrm>
              <a:off x="2275179" y="2986774"/>
              <a:ext cx="695789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>
                  <a:latin typeface="Open Sans"/>
                  <a:ea typeface="+mn-lt"/>
                  <a:cs typeface="+mn-lt"/>
                </a:rPr>
                <a:t>State Momentum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FE4873-D8AC-DEBE-5FCA-B3B60DACD49C}"/>
              </a:ext>
            </a:extLst>
          </p:cNvPr>
          <p:cNvGrpSpPr/>
          <p:nvPr/>
        </p:nvGrpSpPr>
        <p:grpSpPr>
          <a:xfrm>
            <a:off x="1069785" y="1659357"/>
            <a:ext cx="6846446" cy="528809"/>
            <a:chOff x="1603185" y="2073761"/>
            <a:chExt cx="6846446" cy="52880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55118D9-C390-56E5-D548-F9EEA2706357}"/>
                </a:ext>
              </a:extLst>
            </p:cNvPr>
            <p:cNvSpPr/>
            <p:nvPr/>
          </p:nvSpPr>
          <p:spPr>
            <a:xfrm>
              <a:off x="1603185" y="2073761"/>
              <a:ext cx="530352" cy="5288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latin typeface="Open Sans"/>
                  <a:ea typeface="Open Sans"/>
                  <a:cs typeface="Open San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3D3EC8-0FD8-5EDC-BADA-B4471C28D182}"/>
                </a:ext>
              </a:extLst>
            </p:cNvPr>
            <p:cNvSpPr txBox="1"/>
            <p:nvPr/>
          </p:nvSpPr>
          <p:spPr>
            <a:xfrm>
              <a:off x="2275179" y="2107333"/>
              <a:ext cx="6174452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>
                  <a:latin typeface="Open Sans"/>
                  <a:ea typeface="Open Sans"/>
                  <a:cs typeface="Open Sans"/>
                </a:rPr>
                <a:t>Federal Government Reinvention</a:t>
              </a: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E99A9B7A-A159-0C78-D11C-B79517953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2" y="-13147"/>
            <a:ext cx="12277725" cy="118222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3E2CB-764B-193A-D80D-01430E2962B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FFC3C87-DEB4-4F2B-ABE7-94932A7033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4FA264-E0B5-4DD2-3464-3A569E81D97A}"/>
              </a:ext>
            </a:extLst>
          </p:cNvPr>
          <p:cNvSpPr/>
          <p:nvPr/>
        </p:nvSpPr>
        <p:spPr>
          <a:xfrm>
            <a:off x="1666875" y="2123244"/>
            <a:ext cx="7200192" cy="1097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</a:rPr>
              <a:t>Deregulatory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</a:rPr>
              <a:t>HHS Reorganization and Downsizing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</a:rPr>
              <a:t>Executive Order Highlights: Make America Healthy Again, Price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</a:rPr>
              <a:t>Congressional Priorities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4BA543-652E-F8CF-5587-DD622F474572}"/>
              </a:ext>
            </a:extLst>
          </p:cNvPr>
          <p:cNvSpPr/>
          <p:nvPr/>
        </p:nvSpPr>
        <p:spPr>
          <a:xfrm>
            <a:off x="1666875" y="3617783"/>
            <a:ext cx="6373426" cy="1097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</a:rPr>
              <a:t>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</a:rPr>
              <a:t>Prior Authorization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</a:rPr>
              <a:t>Data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A476C-3D66-E3D6-6ED5-E7630D6E47FA}"/>
              </a:ext>
            </a:extLst>
          </p:cNvPr>
          <p:cNvSpPr/>
          <p:nvPr/>
        </p:nvSpPr>
        <p:spPr>
          <a:xfrm>
            <a:off x="1666875" y="5106218"/>
            <a:ext cx="6373426" cy="1097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  <a:ea typeface="Calibri"/>
                <a:cs typeface="Calibri"/>
              </a:rPr>
              <a:t>Self-Regulation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</a:rPr>
              <a:t>Other Industry Updates (e.g., payers, providers, digital health, etc.)</a:t>
            </a:r>
            <a:endParaRPr lang="en-US" sz="1600" i="1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7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059-F4CD-416E-9B11-AF5367135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97" y="2259022"/>
            <a:ext cx="3514476" cy="1169978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C8B16-4718-4FEE-A6EA-0C1BC3A3E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0722" y="3329353"/>
            <a:ext cx="543845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www.maverickhealthpolicy.com</a:t>
            </a:r>
            <a:endParaRPr lang="en-US" sz="2000">
              <a:solidFill>
                <a:schemeClr val="bg1"/>
              </a:solidFill>
            </a:endParaRPr>
          </a:p>
          <a:p>
            <a:pPr algn="l"/>
            <a:endParaRPr lang="en-US" sz="2000" i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julie.barnes@maverickhealthpolicy.com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paige.kobza@maverickhealthpolicy.com</a:t>
            </a:r>
            <a:endParaRPr lang="en-US" sz="2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1B7A4D-94BD-4BFA-B881-BE4BA9E28972}"/>
              </a:ext>
            </a:extLst>
          </p:cNvPr>
          <p:cNvCxnSpPr>
            <a:cxnSpLocks/>
          </p:cNvCxnSpPr>
          <p:nvPr/>
        </p:nvCxnSpPr>
        <p:spPr>
          <a:xfrm>
            <a:off x="4349363" y="762973"/>
            <a:ext cx="0" cy="4993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3A592DFF-C001-1671-0695-946E704A06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9" b="5009"/>
          <a:stretch>
            <a:fillRect/>
          </a:stretch>
        </p:blipFill>
        <p:spPr>
          <a:xfrm>
            <a:off x="6820599" y="1004547"/>
            <a:ext cx="2044078" cy="18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3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754B3-B105-F7EE-1E9C-43D4D650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943D9E-D806-0F0D-D8C3-E1A26A24347D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MyMaverick</a:t>
            </a:r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Subscription Service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3CF2C-DD5A-BD7A-6C70-63108C39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3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B93E1C-7361-EC53-395A-CCADD05CA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07" y="1775410"/>
            <a:ext cx="2977629" cy="4152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948F22D-DCD4-1CCD-CE01-6C7C0C8A3218}"/>
              </a:ext>
            </a:extLst>
          </p:cNvPr>
          <p:cNvSpPr/>
          <p:nvPr/>
        </p:nvSpPr>
        <p:spPr>
          <a:xfrm>
            <a:off x="7986458" y="1911664"/>
            <a:ext cx="3981580" cy="16538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err="1">
                <a:solidFill>
                  <a:schemeClr val="tx1"/>
                </a:solidFill>
              </a:rPr>
              <a:t>MyMaverick's</a:t>
            </a:r>
            <a:r>
              <a:rPr lang="en-US" sz="2000" b="1">
                <a:solidFill>
                  <a:schemeClr val="tx1"/>
                </a:solidFill>
              </a:rPr>
              <a:t> Newest Feature</a:t>
            </a:r>
            <a:r>
              <a:rPr lang="en-US" sz="200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ea typeface="Calibri"/>
                <a:cs typeface="Calibri"/>
              </a:rPr>
              <a:t>Weekly Guest Blog Posts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  <a:ea typeface="Calibri"/>
                <a:cs typeface="Calibri"/>
              </a:rPr>
              <a:t>Hear from leading experts across the healthcare ecosystem, offering valuable perspectives and expertise.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7A157D-43CF-670E-1B63-A6693031E17F}"/>
              </a:ext>
            </a:extLst>
          </p:cNvPr>
          <p:cNvSpPr/>
          <p:nvPr/>
        </p:nvSpPr>
        <p:spPr>
          <a:xfrm>
            <a:off x="7986458" y="3952583"/>
            <a:ext cx="3981580" cy="16538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Interested </a:t>
            </a:r>
            <a:r>
              <a:rPr lang="en-US">
                <a:solidFill>
                  <a:schemeClr val="tx1"/>
                </a:solidFill>
              </a:rPr>
              <a:t>in being a </a:t>
            </a:r>
            <a:r>
              <a:rPr lang="en-US" b="1">
                <a:solidFill>
                  <a:schemeClr val="tx1"/>
                </a:solidFill>
              </a:rPr>
              <a:t>Guest Blogger</a:t>
            </a:r>
            <a:r>
              <a:rPr lang="en-US">
                <a:solidFill>
                  <a:schemeClr val="tx1"/>
                </a:solidFill>
              </a:rPr>
              <a:t>? Or know someone who would like to be?</a:t>
            </a:r>
          </a:p>
          <a:p>
            <a:pPr algn="ctr"/>
            <a:endParaRPr lang="en-US" sz="90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Email us at: 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b="1">
                <a:solidFill>
                  <a:schemeClr val="tx1"/>
                </a:solidFill>
                <a:ea typeface="Calibri"/>
                <a:cs typeface="Calibri"/>
              </a:rPr>
              <a:t>info@maverickhealthpolicy.com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4A13BF-0BEE-12AD-CDA7-3B810E419E7A}"/>
              </a:ext>
            </a:extLst>
          </p:cNvPr>
          <p:cNvSpPr/>
          <p:nvPr/>
        </p:nvSpPr>
        <p:spPr>
          <a:xfrm>
            <a:off x="624804" y="1911664"/>
            <a:ext cx="3981580" cy="16538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MyMaverick</a:t>
            </a:r>
            <a:r>
              <a:rPr lang="en-US" sz="2000">
                <a:solidFill>
                  <a:schemeClr val="tx1"/>
                </a:solidFill>
              </a:rPr>
              <a:t> is a subscription service that provides </a:t>
            </a:r>
            <a:r>
              <a:rPr lang="en-US" sz="2000" b="1">
                <a:solidFill>
                  <a:schemeClr val="tx1"/>
                </a:solidFill>
              </a:rPr>
              <a:t>straightforward analysis </a:t>
            </a:r>
            <a:r>
              <a:rPr lang="en-US" sz="2000">
                <a:solidFill>
                  <a:schemeClr val="tx1"/>
                </a:solidFill>
              </a:rPr>
              <a:t>on complex </a:t>
            </a:r>
            <a:r>
              <a:rPr lang="en-US" sz="2000" b="1">
                <a:solidFill>
                  <a:schemeClr val="tx1"/>
                </a:solidFill>
              </a:rPr>
              <a:t>health policy changes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F65771-582C-34E3-B057-0FD18D42F760}"/>
              </a:ext>
            </a:extLst>
          </p:cNvPr>
          <p:cNvSpPr/>
          <p:nvPr/>
        </p:nvSpPr>
        <p:spPr>
          <a:xfrm>
            <a:off x="624804" y="3952583"/>
            <a:ext cx="3981580" cy="16538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b="1">
                <a:solidFill>
                  <a:schemeClr val="tx1"/>
                </a:solidFill>
              </a:rPr>
              <a:t>website</a:t>
            </a:r>
            <a:r>
              <a:rPr lang="en-US">
                <a:solidFill>
                  <a:schemeClr val="tx1"/>
                </a:solidFill>
              </a:rPr>
              <a:t> and </a:t>
            </a:r>
            <a:r>
              <a:rPr lang="en-US" b="1">
                <a:solidFill>
                  <a:schemeClr val="tx1"/>
                </a:solidFill>
              </a:rPr>
              <a:t>weekly newsletter</a:t>
            </a:r>
            <a:r>
              <a:rPr lang="en-US">
                <a:solidFill>
                  <a:schemeClr val="tx1"/>
                </a:solidFill>
              </a:rPr>
              <a:t> highlight policy implications for </a:t>
            </a:r>
            <a:r>
              <a:rPr lang="en-US" b="1">
                <a:solidFill>
                  <a:schemeClr val="tx1"/>
                </a:solidFill>
              </a:rPr>
              <a:t>short- and long-term business strategy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B9699F-FA49-7E19-664A-42D3017E5695}"/>
              </a:ext>
            </a:extLst>
          </p:cNvPr>
          <p:cNvSpPr txBox="1"/>
          <p:nvPr/>
        </p:nvSpPr>
        <p:spPr>
          <a:xfrm>
            <a:off x="566875" y="843924"/>
            <a:ext cx="1122218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i="1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Stay Informed: </a:t>
            </a:r>
            <a:r>
              <a:rPr lang="en-US" sz="2000" b="1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Your solution for health policy and market news with actionable insights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0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4407-D222-3194-A2F1-27E0975C3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FBAE6-EA86-B1B3-5A1E-50694D947132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Q1 2025 | </a:t>
            </a:r>
            <a:r>
              <a:rPr lang="en-US" sz="240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Key Themes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29894-A6AF-BD5D-23E3-B2B33BA9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4</a:t>
            </a:fld>
            <a:endParaRPr lang="en-US"/>
          </a:p>
        </p:txBody>
      </p:sp>
      <p:pic>
        <p:nvPicPr>
          <p:cNvPr id="34" name="Graphic 33" descr="Lightbulb and gear">
            <a:extLst>
              <a:ext uri="{FF2B5EF4-FFF2-40B4-BE49-F238E27FC236}">
                <a16:creationId xmlns:a16="http://schemas.microsoft.com/office/drawing/2014/main" id="{9154B306-8560-49FB-7845-DE567120B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837" y="1829885"/>
            <a:ext cx="2303934" cy="2303934"/>
          </a:xfrm>
          <a:prstGeom prst="rect">
            <a:avLst/>
          </a:prstGeom>
        </p:spPr>
      </p:pic>
      <p:pic>
        <p:nvPicPr>
          <p:cNvPr id="4" name="Graphic 3" descr="Business Growth with solid fill">
            <a:extLst>
              <a:ext uri="{FF2B5EF4-FFF2-40B4-BE49-F238E27FC236}">
                <a16:creationId xmlns:a16="http://schemas.microsoft.com/office/drawing/2014/main" id="{BDFFC134-D2C9-2D35-CB19-D56F5AB98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2535" y="1780721"/>
            <a:ext cx="2420038" cy="2401677"/>
          </a:xfrm>
          <a:prstGeom prst="rect">
            <a:avLst/>
          </a:prstGeom>
        </p:spPr>
      </p:pic>
      <p:pic>
        <p:nvPicPr>
          <p:cNvPr id="6" name="Graphic 5" descr="Court with solid fill">
            <a:extLst>
              <a:ext uri="{FF2B5EF4-FFF2-40B4-BE49-F238E27FC236}">
                <a16:creationId xmlns:a16="http://schemas.microsoft.com/office/drawing/2014/main" id="{C579DD88-E630-C31D-1F9E-CF98B4542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6149" y="1890891"/>
            <a:ext cx="2199701" cy="218133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36BCDA-9202-3536-168A-A558CFFA1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39956"/>
              </p:ext>
            </p:extLst>
          </p:nvPr>
        </p:nvGraphicFramePr>
        <p:xfrm>
          <a:off x="578385" y="4351420"/>
          <a:ext cx="1104629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099">
                  <a:extLst>
                    <a:ext uri="{9D8B030D-6E8A-4147-A177-3AD203B41FA5}">
                      <a16:colId xmlns:a16="http://schemas.microsoft.com/office/drawing/2014/main" val="1708723967"/>
                    </a:ext>
                  </a:extLst>
                </a:gridCol>
                <a:gridCol w="3682099">
                  <a:extLst>
                    <a:ext uri="{9D8B030D-6E8A-4147-A177-3AD203B41FA5}">
                      <a16:colId xmlns:a16="http://schemas.microsoft.com/office/drawing/2014/main" val="3465798352"/>
                    </a:ext>
                  </a:extLst>
                </a:gridCol>
                <a:gridCol w="3682099">
                  <a:extLst>
                    <a:ext uri="{9D8B030D-6E8A-4147-A177-3AD203B41FA5}">
                      <a16:colId xmlns:a16="http://schemas.microsoft.com/office/drawing/2014/main" val="403871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2E3154"/>
                          </a:solidFill>
                        </a:rPr>
                        <a:t>Federal Government Reinvention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5E64A6"/>
                          </a:solidFill>
                        </a:rPr>
                        <a:t>State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800">
                          <a:solidFill>
                            <a:srgbClr val="5E64A6"/>
                          </a:solidFill>
                        </a:rPr>
                        <a:t>Impacts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9EA2CA"/>
                          </a:solidFill>
                        </a:rPr>
                        <a:t>Private Sector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800">
                          <a:solidFill>
                            <a:srgbClr val="9EA2CA"/>
                          </a:solidFill>
                        </a:rPr>
                        <a:t>Activity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4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4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CD59-5A37-10A2-0ADC-4EBA8ABB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42" y="2538458"/>
            <a:ext cx="11028392" cy="150018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Federal Government Reinvention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A64A0-E20C-4359-95FD-E61FFE281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759730"/>
            <a:ext cx="10515600" cy="15001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Deregulatory Agenda</a:t>
            </a:r>
            <a:endParaRPr lang="en-US">
              <a:solidFill>
                <a:srgbClr val="161616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HHS Reorganization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Healthcare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Executive Order Highlights</a:t>
            </a:r>
          </a:p>
        </p:txBody>
      </p:sp>
    </p:spTree>
    <p:extLst>
      <p:ext uri="{BB962C8B-B14F-4D97-AF65-F5344CB8AC3E}">
        <p14:creationId xmlns:p14="http://schemas.microsoft.com/office/powerpoint/2010/main" val="35930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4DF66-961B-F3A2-C02E-C3E88E7E4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3C311C-C35F-E56D-841A-029D2B9E4282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Deregulation Agenda: Workforce Shrinking and New Policy Slows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A693F-5969-54B4-E469-DBDEAD2327B7}"/>
              </a:ext>
            </a:extLst>
          </p:cNvPr>
          <p:cNvSpPr/>
          <p:nvPr/>
        </p:nvSpPr>
        <p:spPr>
          <a:xfrm>
            <a:off x="797787" y="1461091"/>
            <a:ext cx="3017520" cy="3479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28600" rIns="91440" bIns="45720" rtlCol="0" anchor="t"/>
          <a:lstStyle/>
          <a:p>
            <a:pPr algn="ctr"/>
            <a:r>
              <a:rPr lang="en-US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Downsized Workforce</a:t>
            </a:r>
          </a:p>
          <a:p>
            <a:pPr algn="ctr"/>
            <a:endParaRPr lang="en-US" sz="1600" b="1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Layoffs and voluntary resignation programs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Credit freezes and a central database to review contracts and grant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Hiring freezes impact academic medical centers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148D25-B5AF-E73D-B7A8-504A4B4ABC67}"/>
              </a:ext>
            </a:extLst>
          </p:cNvPr>
          <p:cNvSpPr/>
          <p:nvPr/>
        </p:nvSpPr>
        <p:spPr>
          <a:xfrm>
            <a:off x="566874" y="1306378"/>
            <a:ext cx="461826" cy="46182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054B36-A8F1-4AF4-8B7D-E9E62B264B85}"/>
              </a:ext>
            </a:extLst>
          </p:cNvPr>
          <p:cNvSpPr/>
          <p:nvPr/>
        </p:nvSpPr>
        <p:spPr>
          <a:xfrm>
            <a:off x="4702695" y="1461091"/>
            <a:ext cx="3017520" cy="3479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28600" rIns="91440" bIns="45720" rtlCol="0" anchor="t"/>
          <a:lstStyle/>
          <a:p>
            <a:pPr algn="ctr"/>
            <a:r>
              <a:rPr lang="en-US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Deregulation Agenda</a:t>
            </a:r>
          </a:p>
          <a:p>
            <a:pPr algn="ctr"/>
            <a:endParaRPr lang="en-US" sz="1600" b="1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Shrinking federal government and limits to rules &amp; guidance documents </a:t>
            </a:r>
            <a:r>
              <a:rPr lang="en-US" sz="1600" i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(e.g., 10 for 1 Deregulation EO)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Uncertainty regarding future federal workforce needs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7F99E7-9E46-4056-BA26-66B3E1B83BC1}"/>
              </a:ext>
            </a:extLst>
          </p:cNvPr>
          <p:cNvSpPr/>
          <p:nvPr/>
        </p:nvSpPr>
        <p:spPr>
          <a:xfrm>
            <a:off x="4471782" y="1306378"/>
            <a:ext cx="461826" cy="46182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922E45-984C-5CEC-0B1F-16961C149FD0}"/>
              </a:ext>
            </a:extLst>
          </p:cNvPr>
          <p:cNvSpPr/>
          <p:nvPr/>
        </p:nvSpPr>
        <p:spPr>
          <a:xfrm>
            <a:off x="8607603" y="1461091"/>
            <a:ext cx="3017520" cy="3479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28600" rIns="91440" bIns="45720" rtlCol="0" anchor="t"/>
          <a:lstStyle/>
          <a:p>
            <a:pPr algn="ctr"/>
            <a:r>
              <a:rPr lang="en-US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Timelines</a:t>
            </a:r>
          </a:p>
          <a:p>
            <a:pPr algn="ctr"/>
            <a:endParaRPr lang="en-US" sz="1600" b="1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Litigation will take time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Scale of impact from the prior 72 days will also take time to assess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algn="ctr"/>
            <a:endParaRPr lang="en-US" sz="16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59EA93-A597-ADF4-9192-F43627780A30}"/>
              </a:ext>
            </a:extLst>
          </p:cNvPr>
          <p:cNvSpPr/>
          <p:nvPr/>
        </p:nvSpPr>
        <p:spPr>
          <a:xfrm>
            <a:off x="8376690" y="1306378"/>
            <a:ext cx="461826" cy="46182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2BDC4-ABA5-BC9B-3146-CFA383803E2B}"/>
              </a:ext>
            </a:extLst>
          </p:cNvPr>
          <p:cNvSpPr txBox="1"/>
          <p:nvPr/>
        </p:nvSpPr>
        <p:spPr>
          <a:xfrm>
            <a:off x="0" y="5441247"/>
            <a:ext cx="12192000" cy="7916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latin typeface="Open Sans"/>
                <a:ea typeface="Open Sans"/>
                <a:cs typeface="Open Sans"/>
              </a:rPr>
              <a:t>President Trump’s </a:t>
            </a:r>
            <a:r>
              <a:rPr lang="en-US" sz="1600" b="1">
                <a:latin typeface="Open Sans"/>
                <a:ea typeface="Open Sans"/>
                <a:cs typeface="Open Sans"/>
              </a:rPr>
              <a:t>healthcare leadership </a:t>
            </a:r>
            <a:r>
              <a:rPr lang="en-US" sz="1600">
                <a:latin typeface="Open Sans"/>
                <a:ea typeface="Open Sans"/>
                <a:cs typeface="Open Sans"/>
              </a:rPr>
              <a:t>team is only </a:t>
            </a:r>
            <a:r>
              <a:rPr lang="en-US" sz="1600" b="1">
                <a:latin typeface="Open Sans"/>
                <a:ea typeface="Open Sans"/>
                <a:cs typeface="Open Sans"/>
              </a:rPr>
              <a:t>beginning to take shape</a:t>
            </a:r>
            <a:r>
              <a:rPr lang="en-US" sz="1600">
                <a:latin typeface="Open Sans"/>
                <a:ea typeface="Open Sans"/>
                <a:cs typeface="Open Sans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sz="1600" b="1" i="1">
                <a:latin typeface="Open Sans"/>
                <a:ea typeface="Open Sans"/>
                <a:cs typeface="Open Sans"/>
              </a:rPr>
              <a:t>How will they navigate this new environment? </a:t>
            </a:r>
          </a:p>
        </p:txBody>
      </p:sp>
    </p:spTree>
    <p:extLst>
      <p:ext uri="{BB962C8B-B14F-4D97-AF65-F5344CB8AC3E}">
        <p14:creationId xmlns:p14="http://schemas.microsoft.com/office/powerpoint/2010/main" val="270781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12086-F241-F16A-5A84-2B3595AC7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BF248A-8D95-50EE-7619-DCA7F8058C3B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HHS Reorganization | Make America Healthy Again Transformation</a:t>
            </a:r>
            <a:endParaRPr lang="en-US" sz="240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C6FAF-8514-245C-2780-9530D8B25CDD}"/>
              </a:ext>
            </a:extLst>
          </p:cNvPr>
          <p:cNvSpPr txBox="1"/>
          <p:nvPr/>
        </p:nvSpPr>
        <p:spPr>
          <a:xfrm>
            <a:off x="0" y="1315615"/>
            <a:ext cx="121920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HHS announced a dramatic restructuring of the agency with four major pillars: 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F2425E6-09CB-36F4-21D8-72BDE6DB4B08}"/>
              </a:ext>
            </a:extLst>
          </p:cNvPr>
          <p:cNvSpPr/>
          <p:nvPr/>
        </p:nvSpPr>
        <p:spPr>
          <a:xfrm>
            <a:off x="432398" y="3205320"/>
            <a:ext cx="11327201" cy="549246"/>
          </a:xfrm>
          <a:prstGeom prst="triangle">
            <a:avLst>
              <a:gd name="adj" fmla="val 1153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1144C0-3480-2E85-959C-8F2E98F49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64071"/>
              </p:ext>
            </p:extLst>
          </p:nvPr>
        </p:nvGraphicFramePr>
        <p:xfrm>
          <a:off x="432398" y="3756817"/>
          <a:ext cx="113272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600">
                  <a:extLst>
                    <a:ext uri="{9D8B030D-6E8A-4147-A177-3AD203B41FA5}">
                      <a16:colId xmlns:a16="http://schemas.microsoft.com/office/drawing/2014/main" val="3858124352"/>
                    </a:ext>
                  </a:extLst>
                </a:gridCol>
                <a:gridCol w="5663600">
                  <a:extLst>
                    <a:ext uri="{9D8B030D-6E8A-4147-A177-3AD203B41FA5}">
                      <a16:colId xmlns:a16="http://schemas.microsoft.com/office/drawing/2014/main" val="3345237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Structural Changes</a:t>
                      </a:r>
                    </a:p>
                  </a:txBody>
                  <a:tcPr>
                    <a:solidFill>
                      <a:srgbClr val="675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Workforce Reduction Details</a:t>
                      </a:r>
                    </a:p>
                  </a:txBody>
                  <a:tcPr>
                    <a:solidFill>
                      <a:srgbClr val="675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4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Two New Offices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New Assistant Secretary for Enforcement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Office of Strategy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One New Division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New Administration for Healthy America 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1891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5F46911-EAEE-17FD-DF13-947C7E87B9FF}"/>
              </a:ext>
            </a:extLst>
          </p:cNvPr>
          <p:cNvSpPr txBox="1"/>
          <p:nvPr/>
        </p:nvSpPr>
        <p:spPr>
          <a:xfrm>
            <a:off x="6111429" y="4086538"/>
            <a:ext cx="5648169" cy="1754666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3,500 employees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2,400 employees</a:t>
            </a:r>
            <a:endParaRPr lang="en-US" b="1">
              <a:solidFill>
                <a:srgbClr val="16161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>
              <a:solidFill>
                <a:srgbClr val="16161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1,200 employees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 employees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1764C-C116-B3B4-E6A5-6AC1A25D5D07}"/>
              </a:ext>
            </a:extLst>
          </p:cNvPr>
          <p:cNvSpPr txBox="1"/>
          <p:nvPr/>
        </p:nvSpPr>
        <p:spPr>
          <a:xfrm>
            <a:off x="432401" y="2264873"/>
            <a:ext cx="2600170" cy="91663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tIns="45720" rIns="18288" bIns="45720" anchor="ctr">
            <a:noAutofit/>
          </a:bodyPr>
          <a:lstStyle/>
          <a:p>
            <a:pPr algn="ctr"/>
            <a:r>
              <a:rPr lang="en-US" b="1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Workforce </a:t>
            </a:r>
          </a:p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Reduction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F3F9B-78DA-8BD8-67E9-3D0FD240850D}"/>
              </a:ext>
            </a:extLst>
          </p:cNvPr>
          <p:cNvSpPr txBox="1"/>
          <p:nvPr/>
        </p:nvSpPr>
        <p:spPr>
          <a:xfrm>
            <a:off x="3341410" y="2264873"/>
            <a:ext cx="2600170" cy="91663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tIns="45720" rIns="18288" bIns="45720" anchor="ctr">
            <a:noAutofit/>
          </a:bodyPr>
          <a:lstStyle/>
          <a:p>
            <a:pPr algn="ctr"/>
            <a:r>
              <a:rPr lang="en-US" b="1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Streamline </a:t>
            </a:r>
          </a:p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Functions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EFE3D-E8E2-D345-BC2B-0C07FB531BE9}"/>
              </a:ext>
            </a:extLst>
          </p:cNvPr>
          <p:cNvSpPr txBox="1"/>
          <p:nvPr/>
        </p:nvSpPr>
        <p:spPr>
          <a:xfrm>
            <a:off x="6250419" y="2264873"/>
            <a:ext cx="2600170" cy="91663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tIns="45720" rIns="18288" bIns="4572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Combat Chronic            Illness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3C0F6-4B1E-01BC-9CD7-D39CF8B4BDC7}"/>
              </a:ext>
            </a:extLst>
          </p:cNvPr>
          <p:cNvSpPr txBox="1"/>
          <p:nvPr/>
        </p:nvSpPr>
        <p:spPr>
          <a:xfrm>
            <a:off x="9159429" y="2264873"/>
            <a:ext cx="2600170" cy="91663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tIns="45720" rIns="18288" bIns="4572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Improve Patient    Experience</a:t>
            </a:r>
          </a:p>
        </p:txBody>
      </p:sp>
    </p:spTree>
    <p:extLst>
      <p:ext uri="{BB962C8B-B14F-4D97-AF65-F5344CB8AC3E}">
        <p14:creationId xmlns:p14="http://schemas.microsoft.com/office/powerpoint/2010/main" val="116281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685FD-6628-C44D-2AED-4E9D1F031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B829DC60-ADE3-F3C2-0807-94CBF70F98B7}"/>
              </a:ext>
            </a:extLst>
          </p:cNvPr>
          <p:cNvSpPr/>
          <p:nvPr/>
        </p:nvSpPr>
        <p:spPr>
          <a:xfrm>
            <a:off x="109092" y="914400"/>
            <a:ext cx="5848280" cy="5434149"/>
          </a:xfrm>
          <a:prstGeom prst="roundRect">
            <a:avLst>
              <a:gd name="adj" fmla="val 387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ADF4AF6-05C1-FB15-56B8-AB046C54FAFD}"/>
              </a:ext>
            </a:extLst>
          </p:cNvPr>
          <p:cNvSpPr/>
          <p:nvPr/>
        </p:nvSpPr>
        <p:spPr>
          <a:xfrm>
            <a:off x="6265379" y="914400"/>
            <a:ext cx="5848280" cy="5434149"/>
          </a:xfrm>
          <a:prstGeom prst="roundRect">
            <a:avLst>
              <a:gd name="adj" fmla="val 387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D8EE5-F7AA-DAD5-9C25-41F9F6206BD0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HHS Announcement | Operating Divisions</a:t>
            </a:r>
            <a:endParaRPr lang="en-US" sz="240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67233D-9223-4DA6-5873-28ABC5A3C8EA}"/>
              </a:ext>
            </a:extLst>
          </p:cNvPr>
          <p:cNvSpPr/>
          <p:nvPr/>
        </p:nvSpPr>
        <p:spPr>
          <a:xfrm>
            <a:off x="1977857" y="1235031"/>
            <a:ext cx="2103120" cy="838306"/>
          </a:xfrm>
          <a:prstGeom prst="rect">
            <a:avLst/>
          </a:prstGeom>
          <a:solidFill>
            <a:srgbClr val="836E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FORMER</a:t>
            </a:r>
            <a:r>
              <a:rPr lang="en-US" sz="1700" b="1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700" b="1">
                <a:solidFill>
                  <a:schemeClr val="bg1"/>
                </a:solidFill>
              </a:rPr>
              <a:t>Operating Divisions*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2AB81D-F46D-20D3-9D21-4C89FCB95794}"/>
              </a:ext>
            </a:extLst>
          </p:cNvPr>
          <p:cNvSpPr/>
          <p:nvPr/>
        </p:nvSpPr>
        <p:spPr>
          <a:xfrm>
            <a:off x="151527" y="2377923"/>
            <a:ext cx="791015" cy="1269518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45720" rIns="9144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CMS</a:t>
            </a:r>
          </a:p>
          <a:p>
            <a:pPr algn="ctr"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Federal Insurance Programs</a:t>
            </a:r>
            <a:endParaRPr lang="en-US" sz="1200" i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C134E9-30BD-429B-C789-13A098BA4157}"/>
              </a:ext>
            </a:extLst>
          </p:cNvPr>
          <p:cNvSpPr/>
          <p:nvPr/>
        </p:nvSpPr>
        <p:spPr>
          <a:xfrm>
            <a:off x="1809383" y="2377923"/>
            <a:ext cx="791015" cy="1269518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45720" rIns="9144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FDA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chemeClr val="tx1"/>
                </a:solidFill>
              </a:rPr>
              <a:t>Medical Devices, Pharma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DF9399-7D3B-7AA9-E839-2D50E03BDFF7}"/>
              </a:ext>
            </a:extLst>
          </p:cNvPr>
          <p:cNvSpPr/>
          <p:nvPr/>
        </p:nvSpPr>
        <p:spPr>
          <a:xfrm>
            <a:off x="2638311" y="2377923"/>
            <a:ext cx="791015" cy="1269518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45720" rIns="9144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NIH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Biomedical R</a:t>
            </a:r>
            <a:r>
              <a:rPr lang="en-US" sz="1200" i="1">
                <a:solidFill>
                  <a:schemeClr val="tx1"/>
                </a:solidFill>
                <a:ea typeface="Calibri"/>
                <a:cs typeface="Calibri"/>
              </a:rPr>
              <a:t>esearch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627035-D568-BB2F-B245-ADF878B453B7}"/>
              </a:ext>
            </a:extLst>
          </p:cNvPr>
          <p:cNvSpPr/>
          <p:nvPr/>
        </p:nvSpPr>
        <p:spPr>
          <a:xfrm>
            <a:off x="4296167" y="2377923"/>
            <a:ext cx="791015" cy="1269518"/>
          </a:xfrm>
          <a:prstGeom prst="rect">
            <a:avLst/>
          </a:prstGeom>
          <a:solidFill>
            <a:srgbClr val="F0EEF5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45720" rIns="9144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HRSA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Grants and Other Research</a:t>
            </a:r>
            <a:endParaRPr lang="en-US" sz="1200" i="1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36D11F-4F80-7A93-8D0F-4F6C93496EBE}"/>
              </a:ext>
            </a:extLst>
          </p:cNvPr>
          <p:cNvSpPr/>
          <p:nvPr/>
        </p:nvSpPr>
        <p:spPr>
          <a:xfrm>
            <a:off x="980455" y="2377923"/>
            <a:ext cx="791015" cy="1269518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45720" rIns="9144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CDC</a:t>
            </a:r>
            <a:endParaRPr lang="en-US" sz="140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Public Health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5377E53-7359-FF07-A6A2-40D907607FB2}"/>
              </a:ext>
            </a:extLst>
          </p:cNvPr>
          <p:cNvCxnSpPr>
            <a:cxnSpLocks/>
            <a:stCxn id="39" idx="0"/>
            <a:endCxn id="38" idx="2"/>
          </p:cNvCxnSpPr>
          <p:nvPr/>
        </p:nvCxnSpPr>
        <p:spPr>
          <a:xfrm rot="5400000" flipH="1" flipV="1">
            <a:off x="1635933" y="984439"/>
            <a:ext cx="304586" cy="248238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A96905EB-2A2D-3496-32C6-2EE609D4CF40}"/>
              </a:ext>
            </a:extLst>
          </p:cNvPr>
          <p:cNvCxnSpPr>
            <a:cxnSpLocks/>
            <a:stCxn id="44" idx="0"/>
            <a:endCxn id="38" idx="2"/>
          </p:cNvCxnSpPr>
          <p:nvPr/>
        </p:nvCxnSpPr>
        <p:spPr>
          <a:xfrm rot="5400000" flipH="1" flipV="1">
            <a:off x="2050397" y="1398903"/>
            <a:ext cx="304586" cy="16534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BEE8715C-744E-DCC9-2DEE-22F65F858DDB}"/>
              </a:ext>
            </a:extLst>
          </p:cNvPr>
          <p:cNvCxnSpPr>
            <a:cxnSpLocks/>
            <a:stCxn id="43" idx="0"/>
            <a:endCxn id="38" idx="2"/>
          </p:cNvCxnSpPr>
          <p:nvPr/>
        </p:nvCxnSpPr>
        <p:spPr>
          <a:xfrm rot="16200000" flipV="1">
            <a:off x="3708253" y="1394501"/>
            <a:ext cx="304586" cy="1662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90187283-EA29-AB8C-265B-239A9131F768}"/>
              </a:ext>
            </a:extLst>
          </p:cNvPr>
          <p:cNvSpPr/>
          <p:nvPr/>
        </p:nvSpPr>
        <p:spPr>
          <a:xfrm rot="5400000">
            <a:off x="4619765" y="3103814"/>
            <a:ext cx="3002274" cy="208027"/>
          </a:xfrm>
          <a:prstGeom prst="triangle">
            <a:avLst/>
          </a:prstGeom>
          <a:solidFill>
            <a:srgbClr val="836EA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1AA4CE-48F1-5133-3288-4A249C957D70}"/>
              </a:ext>
            </a:extLst>
          </p:cNvPr>
          <p:cNvSpPr/>
          <p:nvPr/>
        </p:nvSpPr>
        <p:spPr>
          <a:xfrm>
            <a:off x="5125095" y="2377922"/>
            <a:ext cx="791015" cy="1269518"/>
          </a:xfrm>
          <a:prstGeom prst="rect">
            <a:avLst/>
          </a:prstGeom>
          <a:solidFill>
            <a:srgbClr val="F0EEF5"/>
          </a:solidFill>
          <a:ln>
            <a:solidFill>
              <a:srgbClr val="454A7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45720" rIns="9144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AHRQ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Safety, Quality of Care Research</a:t>
            </a:r>
            <a:endParaRPr lang="en-US" sz="1200">
              <a:ea typeface="Calibri"/>
              <a:cs typeface="Calibri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D6E677D-9798-2B48-D65F-173C5A30C995}"/>
              </a:ext>
            </a:extLst>
          </p:cNvPr>
          <p:cNvCxnSpPr>
            <a:cxnSpLocks/>
            <a:stCxn id="41" idx="0"/>
            <a:endCxn id="38" idx="2"/>
          </p:cNvCxnSpPr>
          <p:nvPr/>
        </p:nvCxnSpPr>
        <p:spPr>
          <a:xfrm rot="5400000" flipH="1" flipV="1">
            <a:off x="2464861" y="1813367"/>
            <a:ext cx="304586" cy="8245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FD57FD7B-3037-2E83-2C5E-FC4729E42976}"/>
              </a:ext>
            </a:extLst>
          </p:cNvPr>
          <p:cNvSpPr/>
          <p:nvPr/>
        </p:nvSpPr>
        <p:spPr>
          <a:xfrm>
            <a:off x="8137959" y="1235031"/>
            <a:ext cx="2103120" cy="838306"/>
          </a:xfrm>
          <a:prstGeom prst="rect">
            <a:avLst/>
          </a:prstGeom>
          <a:solidFill>
            <a:srgbClr val="836E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NEW</a:t>
            </a:r>
            <a:r>
              <a:rPr lang="en-US" sz="1700" b="1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700" b="1">
                <a:solidFill>
                  <a:schemeClr val="bg1"/>
                </a:solidFill>
              </a:rPr>
              <a:t>Operating Divisions*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820268C-CA3C-302B-2B1B-63EC153C5594}"/>
              </a:ext>
            </a:extLst>
          </p:cNvPr>
          <p:cNvSpPr/>
          <p:nvPr/>
        </p:nvSpPr>
        <p:spPr>
          <a:xfrm>
            <a:off x="6865674" y="2306803"/>
            <a:ext cx="889873" cy="1172997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CMS</a:t>
            </a:r>
          </a:p>
          <a:p>
            <a:pPr algn="ctr"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Federal Insurance Programs</a:t>
            </a:r>
            <a:endParaRPr lang="en-US" sz="1600" i="1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AACAC78-3761-9C3A-B365-42B6EA7A0BD9}"/>
              </a:ext>
            </a:extLst>
          </p:cNvPr>
          <p:cNvSpPr/>
          <p:nvPr/>
        </p:nvSpPr>
        <p:spPr>
          <a:xfrm>
            <a:off x="8745374" y="2306803"/>
            <a:ext cx="889873" cy="1172997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FDA</a:t>
            </a:r>
            <a:endParaRPr lang="en-US" sz="12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chemeClr val="tx1"/>
                </a:solidFill>
              </a:rPr>
              <a:t>Medical Devices, Pharma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63D376F-AA1A-940F-05EC-2B100681CD5B}"/>
              </a:ext>
            </a:extLst>
          </p:cNvPr>
          <p:cNvSpPr/>
          <p:nvPr/>
        </p:nvSpPr>
        <p:spPr>
          <a:xfrm>
            <a:off x="9685224" y="2306803"/>
            <a:ext cx="889873" cy="1172997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NIH</a:t>
            </a:r>
            <a:endParaRPr lang="en-US" sz="1400" b="1">
              <a:solidFill>
                <a:schemeClr val="tx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Biomedical Research</a:t>
            </a:r>
            <a:endParaRPr lang="en-US" sz="1600" b="1" i="1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05F814E-654D-FFCC-4CC8-3F3B688AEBD1}"/>
              </a:ext>
            </a:extLst>
          </p:cNvPr>
          <p:cNvSpPr/>
          <p:nvPr/>
        </p:nvSpPr>
        <p:spPr>
          <a:xfrm>
            <a:off x="10625074" y="2306803"/>
            <a:ext cx="889873" cy="1172997"/>
          </a:xfrm>
          <a:prstGeom prst="rect">
            <a:avLst/>
          </a:prstGeom>
          <a:solidFill>
            <a:srgbClr val="F0EEF5"/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AHA</a:t>
            </a:r>
            <a:endParaRPr lang="en-US" sz="1400" b="1">
              <a:solidFill>
                <a:schemeClr val="tx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 care for low-income Americans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9E3C0E2-C2BD-DDEC-8EB5-B2E14A1E2F0F}"/>
              </a:ext>
            </a:extLst>
          </p:cNvPr>
          <p:cNvSpPr/>
          <p:nvPr/>
        </p:nvSpPr>
        <p:spPr>
          <a:xfrm>
            <a:off x="7805524" y="2306803"/>
            <a:ext cx="889873" cy="1172997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CDC</a:t>
            </a:r>
            <a:endParaRPr lang="en-US" sz="140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Public Health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BD5E3362-85B1-C63C-0FFD-33FA002E4AAF}"/>
              </a:ext>
            </a:extLst>
          </p:cNvPr>
          <p:cNvCxnSpPr>
            <a:cxnSpLocks/>
            <a:stCxn id="60" idx="0"/>
            <a:endCxn id="59" idx="2"/>
          </p:cNvCxnSpPr>
          <p:nvPr/>
        </p:nvCxnSpPr>
        <p:spPr>
          <a:xfrm rot="5400000" flipH="1" flipV="1">
            <a:off x="8133332" y="1250616"/>
            <a:ext cx="233466" cy="18789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FF2A0912-4C5A-A1F3-8B92-7991B4E13700}"/>
              </a:ext>
            </a:extLst>
          </p:cNvPr>
          <p:cNvCxnSpPr>
            <a:cxnSpLocks/>
            <a:stCxn id="66" idx="0"/>
            <a:endCxn id="59" idx="2"/>
          </p:cNvCxnSpPr>
          <p:nvPr/>
        </p:nvCxnSpPr>
        <p:spPr>
          <a:xfrm rot="5400000" flipH="1" flipV="1">
            <a:off x="8603257" y="1720541"/>
            <a:ext cx="233466" cy="9390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F6C02ECB-49C6-7C0B-AD6E-55A8288C952D}"/>
              </a:ext>
            </a:extLst>
          </p:cNvPr>
          <p:cNvCxnSpPr>
            <a:cxnSpLocks/>
            <a:stCxn id="64" idx="0"/>
            <a:endCxn id="59" idx="2"/>
          </p:cNvCxnSpPr>
          <p:nvPr/>
        </p:nvCxnSpPr>
        <p:spPr>
          <a:xfrm rot="16200000" flipV="1">
            <a:off x="9543107" y="1719749"/>
            <a:ext cx="233466" cy="940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7CEE676C-9721-8D65-8647-26D0F9DCB46B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rot="16200000" flipV="1">
            <a:off x="10013032" y="1249824"/>
            <a:ext cx="233466" cy="18804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A5A6EDE6-887B-9597-5062-C7AD3516BDD3}"/>
              </a:ext>
            </a:extLst>
          </p:cNvPr>
          <p:cNvCxnSpPr>
            <a:cxnSpLocks/>
            <a:stCxn id="21" idx="0"/>
            <a:endCxn id="38" idx="2"/>
          </p:cNvCxnSpPr>
          <p:nvPr/>
        </p:nvCxnSpPr>
        <p:spPr>
          <a:xfrm rot="16200000" flipV="1">
            <a:off x="4122718" y="980037"/>
            <a:ext cx="304585" cy="249118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B76442F-7F74-81F7-D2A6-B81B7C1E53A7}"/>
              </a:ext>
            </a:extLst>
          </p:cNvPr>
          <p:cNvGrpSpPr/>
          <p:nvPr/>
        </p:nvGrpSpPr>
        <p:grpSpPr>
          <a:xfrm>
            <a:off x="6319440" y="4430559"/>
            <a:ext cx="5740158" cy="849646"/>
            <a:chOff x="6305141" y="4126276"/>
            <a:chExt cx="5740158" cy="85770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FB1373F-2999-8F0B-4518-2B52DA17F632}"/>
                </a:ext>
              </a:extLst>
            </p:cNvPr>
            <p:cNvSpPr/>
            <p:nvPr/>
          </p:nvSpPr>
          <p:spPr>
            <a:xfrm>
              <a:off x="6305141" y="4126276"/>
              <a:ext cx="1060704" cy="857666"/>
            </a:xfrm>
            <a:prstGeom prst="rect">
              <a:avLst/>
            </a:prstGeom>
            <a:solidFill>
              <a:srgbClr val="F0EEF5"/>
            </a:solidFill>
            <a:ln w="28575">
              <a:solidFill>
                <a:schemeClr val="tx2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>
                  <a:solidFill>
                    <a:schemeClr val="tx1"/>
                  </a:solidFill>
                </a:rPr>
                <a:t>HRSA</a:t>
              </a:r>
              <a:endParaRPr lang="en-US" sz="1400" b="1">
                <a:solidFill>
                  <a:schemeClr val="tx1"/>
                </a:solidFill>
              </a:endParaRP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100" i="1">
                  <a:solidFill>
                    <a:srgbClr val="161616"/>
                  </a:solidFill>
                  <a:latin typeface="Calibri" panose="020F0502020204030204"/>
                </a:rPr>
                <a:t>Grants, Other Research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62B8F89-3021-BF33-F3D5-D55AE6616EB6}"/>
                </a:ext>
              </a:extLst>
            </p:cNvPr>
            <p:cNvSpPr/>
            <p:nvPr/>
          </p:nvSpPr>
          <p:spPr>
            <a:xfrm>
              <a:off x="7475005" y="4126276"/>
              <a:ext cx="1060704" cy="857666"/>
            </a:xfrm>
            <a:prstGeom prst="rect">
              <a:avLst/>
            </a:prstGeom>
            <a:solidFill>
              <a:srgbClr val="F0EEF5"/>
            </a:solidFill>
            <a:ln w="28575">
              <a:solidFill>
                <a:schemeClr val="tx2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>
                  <a:solidFill>
                    <a:schemeClr val="tx1"/>
                  </a:solidFill>
                </a:rPr>
                <a:t>OASH</a:t>
              </a:r>
              <a:endParaRPr lang="en-US" sz="1400" b="1">
                <a:solidFill>
                  <a:schemeClr val="tx1"/>
                </a:solidFill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en-US" sz="1100" i="1">
                  <a:solidFill>
                    <a:srgbClr val="161616"/>
                  </a:solidFill>
                  <a:latin typeface="Calibri" panose="020F0502020204030204"/>
                </a:rPr>
                <a:t>Public Health, Research Coordination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0ED3943-92AE-C4C4-AD70-6284304F9F69}"/>
                </a:ext>
              </a:extLst>
            </p:cNvPr>
            <p:cNvSpPr/>
            <p:nvPr/>
          </p:nvSpPr>
          <p:spPr>
            <a:xfrm>
              <a:off x="8644868" y="4126276"/>
              <a:ext cx="1060704" cy="857666"/>
            </a:xfrm>
            <a:prstGeom prst="rect">
              <a:avLst/>
            </a:prstGeom>
            <a:solidFill>
              <a:srgbClr val="F0EEF5"/>
            </a:solidFill>
            <a:ln w="28575">
              <a:solidFill>
                <a:schemeClr val="tx2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>
                  <a:solidFill>
                    <a:schemeClr val="tx1"/>
                  </a:solidFill>
                </a:rPr>
                <a:t>SAMHSA</a:t>
              </a:r>
              <a:endParaRPr lang="en-US" sz="1400" b="1">
                <a:solidFill>
                  <a:schemeClr val="tx1"/>
                </a:solidFill>
              </a:endParaRP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100" i="1">
                  <a:solidFill>
                    <a:srgbClr val="161616"/>
                  </a:solidFill>
                  <a:latin typeface="Calibri" panose="020F0502020204030204"/>
                </a:rPr>
                <a:t>Mental health, Substance Abuse</a:t>
              </a:r>
              <a:endParaRPr lang="en-US" sz="1100" i="1">
                <a:solidFill>
                  <a:srgbClr val="161616"/>
                </a:solidFill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376CD7F-F7C2-544A-6B8B-F023CE47C9DF}"/>
                </a:ext>
              </a:extLst>
            </p:cNvPr>
            <p:cNvSpPr/>
            <p:nvPr/>
          </p:nvSpPr>
          <p:spPr>
            <a:xfrm>
              <a:off x="9814732" y="4126276"/>
              <a:ext cx="1060704" cy="857666"/>
            </a:xfrm>
            <a:prstGeom prst="rect">
              <a:avLst/>
            </a:prstGeom>
            <a:solidFill>
              <a:srgbClr val="F0EEF5"/>
            </a:solidFill>
            <a:ln w="28575">
              <a:solidFill>
                <a:schemeClr val="tx2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45720" rIns="18288" b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>
                  <a:solidFill>
                    <a:schemeClr val="tx1"/>
                  </a:solidFill>
                </a:rPr>
                <a:t>ATSDR</a:t>
              </a:r>
              <a:endParaRPr lang="en-US" sz="1400" b="1">
                <a:solidFill>
                  <a:schemeClr val="tx1"/>
                </a:solidFill>
              </a:endParaRP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100" i="1">
                  <a:solidFill>
                    <a:srgbClr val="161616"/>
                  </a:solidFill>
                  <a:latin typeface="Calibri" panose="020F0502020204030204"/>
                </a:rPr>
                <a:t>Toxic Substances, Disease Registry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C447985-D728-88A4-E490-90B10BBBC617}"/>
                </a:ext>
              </a:extLst>
            </p:cNvPr>
            <p:cNvSpPr/>
            <p:nvPr/>
          </p:nvSpPr>
          <p:spPr>
            <a:xfrm>
              <a:off x="10984595" y="4126311"/>
              <a:ext cx="1060704" cy="857666"/>
            </a:xfrm>
            <a:prstGeom prst="rect">
              <a:avLst/>
            </a:prstGeom>
            <a:solidFill>
              <a:srgbClr val="F0EEF5"/>
            </a:solidFill>
            <a:ln w="28575">
              <a:solidFill>
                <a:schemeClr val="tx2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>
                  <a:solidFill>
                    <a:schemeClr val="tx1"/>
                  </a:solidFill>
                </a:rPr>
                <a:t>NIOSH</a:t>
              </a:r>
              <a:endParaRPr lang="en-US" sz="1400" b="1">
                <a:solidFill>
                  <a:schemeClr val="tx1"/>
                </a:solidFill>
              </a:endParaRPr>
            </a:p>
            <a:p>
              <a:pPr algn="ctr">
                <a:spcAft>
                  <a:spcPts val="600"/>
                </a:spcAft>
                <a:defRPr/>
              </a:pPr>
              <a:r>
                <a:rPr lang="en-US" sz="1100" i="1">
                  <a:solidFill>
                    <a:srgbClr val="161616"/>
                  </a:solidFill>
                  <a:latin typeface="Calibri" panose="020F0502020204030204"/>
                </a:rPr>
                <a:t>Occupational safety</a:t>
              </a:r>
            </a:p>
          </p:txBody>
        </p:sp>
      </p:grp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39556D55-F518-8A26-8F6E-4506024737A7}"/>
              </a:ext>
            </a:extLst>
          </p:cNvPr>
          <p:cNvCxnSpPr>
            <a:cxnSpLocks/>
            <a:stCxn id="82" idx="0"/>
            <a:endCxn id="65" idx="2"/>
          </p:cNvCxnSpPr>
          <p:nvPr/>
        </p:nvCxnSpPr>
        <p:spPr>
          <a:xfrm rot="16200000" flipV="1">
            <a:off x="10824231" y="3725580"/>
            <a:ext cx="950796" cy="459235"/>
          </a:xfrm>
          <a:prstGeom prst="bentConnector3">
            <a:avLst>
              <a:gd name="adj1" fmla="val 126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52026EF3-0EA8-7507-88CA-882318032D9C}"/>
              </a:ext>
            </a:extLst>
          </p:cNvPr>
          <p:cNvCxnSpPr>
            <a:cxnSpLocks/>
            <a:stCxn id="77" idx="0"/>
            <a:endCxn id="65" idx="2"/>
          </p:cNvCxnSpPr>
          <p:nvPr/>
        </p:nvCxnSpPr>
        <p:spPr>
          <a:xfrm rot="5400000" flipH="1" flipV="1">
            <a:off x="8484522" y="1845071"/>
            <a:ext cx="950759" cy="4220219"/>
          </a:xfrm>
          <a:prstGeom prst="bentConnector3">
            <a:avLst>
              <a:gd name="adj1" fmla="val 126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565C9EC-9A98-8BD6-1671-29F839591A64}"/>
              </a:ext>
            </a:extLst>
          </p:cNvPr>
          <p:cNvSpPr/>
          <p:nvPr/>
        </p:nvSpPr>
        <p:spPr>
          <a:xfrm>
            <a:off x="8586421" y="5698191"/>
            <a:ext cx="1206193" cy="558385"/>
          </a:xfrm>
          <a:prstGeom prst="rect">
            <a:avLst/>
          </a:prstGeom>
          <a:solidFill>
            <a:srgbClr val="F0EEF5"/>
          </a:solidFill>
          <a:ln w="28575">
            <a:solidFill>
              <a:schemeClr val="tx2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AHRQ</a:t>
            </a:r>
            <a:endParaRPr lang="en-US" sz="11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050" i="1">
                <a:solidFill>
                  <a:srgbClr val="161616"/>
                </a:solidFill>
                <a:latin typeface="Calibri" panose="020F0502020204030204"/>
              </a:rPr>
              <a:t>Safety, Quality of Care Research</a:t>
            </a:r>
            <a:endParaRPr lang="en-US" sz="1050">
              <a:ea typeface="Calibri"/>
              <a:cs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0FCABD9-EB76-4901-84FB-6983CDBC5268}"/>
              </a:ext>
            </a:extLst>
          </p:cNvPr>
          <p:cNvSpPr/>
          <p:nvPr/>
        </p:nvSpPr>
        <p:spPr>
          <a:xfrm>
            <a:off x="7935189" y="5437954"/>
            <a:ext cx="2508659" cy="25298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b="1" i="1">
                <a:solidFill>
                  <a:schemeClr val="tx1"/>
                </a:solidFill>
              </a:rPr>
              <a:t>Shifted to Office of Secretary: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03BF062-4CFF-89EC-76C9-F62E5F546F6C}"/>
              </a:ext>
            </a:extLst>
          </p:cNvPr>
          <p:cNvCxnSpPr>
            <a:cxnSpLocks/>
            <a:stCxn id="59" idx="2"/>
            <a:endCxn id="63" idx="0"/>
          </p:cNvCxnSpPr>
          <p:nvPr/>
        </p:nvCxnSpPr>
        <p:spPr>
          <a:xfrm>
            <a:off x="9189519" y="2073337"/>
            <a:ext cx="792" cy="233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968CF31-983E-B474-864A-F1A90C735508}"/>
              </a:ext>
            </a:extLst>
          </p:cNvPr>
          <p:cNvSpPr/>
          <p:nvPr/>
        </p:nvSpPr>
        <p:spPr>
          <a:xfrm>
            <a:off x="145429" y="6452460"/>
            <a:ext cx="4834189" cy="2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*Does not include all Operating Divisions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D7137FB-7BA7-D03F-B70B-51180B5D915E}"/>
              </a:ext>
            </a:extLst>
          </p:cNvPr>
          <p:cNvCxnSpPr>
            <a:cxnSpLocks/>
            <a:stCxn id="78" idx="0"/>
            <a:endCxn id="65" idx="2"/>
          </p:cNvCxnSpPr>
          <p:nvPr/>
        </p:nvCxnSpPr>
        <p:spPr>
          <a:xfrm rot="5400000" flipH="1" flipV="1">
            <a:off x="9069452" y="2430004"/>
            <a:ext cx="950762" cy="3050355"/>
          </a:xfrm>
          <a:prstGeom prst="bentConnector3">
            <a:avLst>
              <a:gd name="adj1" fmla="val 126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92A5D29-5F73-D50F-8E75-51FD69FE19DC}"/>
              </a:ext>
            </a:extLst>
          </p:cNvPr>
          <p:cNvCxnSpPr>
            <a:cxnSpLocks/>
            <a:stCxn id="80" idx="0"/>
            <a:endCxn id="65" idx="2"/>
          </p:cNvCxnSpPr>
          <p:nvPr/>
        </p:nvCxnSpPr>
        <p:spPr>
          <a:xfrm rot="5400000" flipH="1" flipV="1">
            <a:off x="9654384" y="3014935"/>
            <a:ext cx="950762" cy="1880492"/>
          </a:xfrm>
          <a:prstGeom prst="bentConnector3">
            <a:avLst>
              <a:gd name="adj1" fmla="val 121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FAC7994-6260-3D1A-1875-3D3BABD6CB21}"/>
              </a:ext>
            </a:extLst>
          </p:cNvPr>
          <p:cNvCxnSpPr>
            <a:cxnSpLocks/>
            <a:stCxn id="81" idx="0"/>
            <a:endCxn id="65" idx="2"/>
          </p:cNvCxnSpPr>
          <p:nvPr/>
        </p:nvCxnSpPr>
        <p:spPr>
          <a:xfrm rot="5400000" flipH="1" flipV="1">
            <a:off x="10239316" y="3599867"/>
            <a:ext cx="950762" cy="710628"/>
          </a:xfrm>
          <a:prstGeom prst="bentConnector3">
            <a:avLst>
              <a:gd name="adj1" fmla="val 134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74E857A7-86A8-DF8F-766F-E62167D28702}"/>
              </a:ext>
            </a:extLst>
          </p:cNvPr>
          <p:cNvSpPr/>
          <p:nvPr/>
        </p:nvSpPr>
        <p:spPr>
          <a:xfrm>
            <a:off x="3467239" y="2377922"/>
            <a:ext cx="791015" cy="1269518"/>
          </a:xfrm>
          <a:prstGeom prst="rect">
            <a:avLst/>
          </a:prstGeom>
          <a:solidFill>
            <a:srgbClr val="F0EEF5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45720" rIns="9144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ASPR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National Disaster, Emergency Response</a:t>
            </a:r>
            <a:endParaRPr lang="en-US" sz="1200" i="1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CFFDD352-84B9-6506-1E0D-C9AEF52925E0}"/>
              </a:ext>
            </a:extLst>
          </p:cNvPr>
          <p:cNvCxnSpPr>
            <a:cxnSpLocks/>
            <a:stCxn id="76" idx="0"/>
            <a:endCxn id="38" idx="2"/>
          </p:cNvCxnSpPr>
          <p:nvPr/>
        </p:nvCxnSpPr>
        <p:spPr>
          <a:xfrm rot="16200000" flipV="1">
            <a:off x="3293790" y="1808965"/>
            <a:ext cx="304585" cy="8333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53A2CE0-27C3-37FC-BE38-C24E8E03CDED}"/>
              </a:ext>
            </a:extLst>
          </p:cNvPr>
          <p:cNvCxnSpPr>
            <a:cxnSpLocks/>
            <a:stCxn id="38" idx="2"/>
            <a:endCxn id="42" idx="0"/>
          </p:cNvCxnSpPr>
          <p:nvPr/>
        </p:nvCxnSpPr>
        <p:spPr>
          <a:xfrm>
            <a:off x="3029417" y="2073337"/>
            <a:ext cx="4402" cy="304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DF289F2-D665-BF7B-E130-FA93272E068C}"/>
              </a:ext>
            </a:extLst>
          </p:cNvPr>
          <p:cNvSpPr/>
          <p:nvPr/>
        </p:nvSpPr>
        <p:spPr>
          <a:xfrm>
            <a:off x="7810127" y="3571759"/>
            <a:ext cx="880667" cy="567717"/>
          </a:xfrm>
          <a:prstGeom prst="rect">
            <a:avLst/>
          </a:prstGeom>
          <a:solidFill>
            <a:srgbClr val="F0EEF5"/>
          </a:solidFill>
          <a:ln w="28575">
            <a:solidFill>
              <a:schemeClr val="tx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ASPR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000" i="1">
                <a:solidFill>
                  <a:srgbClr val="161616"/>
                </a:solidFill>
                <a:latin typeface="Calibri" panose="020F0502020204030204"/>
              </a:rPr>
              <a:t>Nat. Disaster, Emergency</a:t>
            </a:r>
            <a:endParaRPr lang="en-US" sz="1000" i="1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7A472D4-D8D9-4927-BB09-9938DCFC2026}"/>
              </a:ext>
            </a:extLst>
          </p:cNvPr>
          <p:cNvCxnSpPr>
            <a:cxnSpLocks/>
            <a:stCxn id="66" idx="2"/>
            <a:endCxn id="125" idx="0"/>
          </p:cNvCxnSpPr>
          <p:nvPr/>
        </p:nvCxnSpPr>
        <p:spPr>
          <a:xfrm>
            <a:off x="8250461" y="3479800"/>
            <a:ext cx="0" cy="91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0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EEE9-3104-020A-B84A-C51DF7499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086A60-CC2F-4118-0C78-78EDA36BF960}"/>
              </a:ext>
            </a:extLst>
          </p:cNvPr>
          <p:cNvSpPr/>
          <p:nvPr/>
        </p:nvSpPr>
        <p:spPr>
          <a:xfrm>
            <a:off x="109092" y="914400"/>
            <a:ext cx="5848280" cy="5434149"/>
          </a:xfrm>
          <a:prstGeom prst="roundRect">
            <a:avLst>
              <a:gd name="adj" fmla="val 387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CA8BA7-CDA3-C8FF-5EA5-3708BAED8F00}"/>
              </a:ext>
            </a:extLst>
          </p:cNvPr>
          <p:cNvSpPr/>
          <p:nvPr/>
        </p:nvSpPr>
        <p:spPr>
          <a:xfrm>
            <a:off x="6265379" y="914400"/>
            <a:ext cx="5848280" cy="5434149"/>
          </a:xfrm>
          <a:prstGeom prst="roundRect">
            <a:avLst>
              <a:gd name="adj" fmla="val 387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B42C90-5A74-0257-40BB-A8DE9C77C53E}"/>
              </a:ext>
            </a:extLst>
          </p:cNvPr>
          <p:cNvSpPr/>
          <p:nvPr/>
        </p:nvSpPr>
        <p:spPr>
          <a:xfrm rot="5400000">
            <a:off x="4619765" y="3103814"/>
            <a:ext cx="3002274" cy="208027"/>
          </a:xfrm>
          <a:prstGeom prst="triangle">
            <a:avLst/>
          </a:prstGeom>
          <a:solidFill>
            <a:srgbClr val="454A7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CE829-0F62-B413-B5F5-4658BC557E42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HHS Announcement | Office of Secretary </a:t>
            </a:r>
            <a:endParaRPr lang="en-US" sz="240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C5341E-FAE3-7A23-95E9-14E96C855DEE}"/>
              </a:ext>
            </a:extLst>
          </p:cNvPr>
          <p:cNvSpPr/>
          <p:nvPr/>
        </p:nvSpPr>
        <p:spPr>
          <a:xfrm>
            <a:off x="1982937" y="1235031"/>
            <a:ext cx="2103120" cy="83830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FORMER</a:t>
            </a:r>
            <a:r>
              <a:rPr lang="en-US" sz="1700" b="1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700" b="1">
                <a:solidFill>
                  <a:schemeClr val="bg1"/>
                </a:solidFill>
              </a:rPr>
              <a:t>Office of Secretary* </a:t>
            </a:r>
            <a:endParaRPr lang="en-US" sz="17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24BB2A-B37E-ED00-DD48-6978BD7E69C1}"/>
              </a:ext>
            </a:extLst>
          </p:cNvPr>
          <p:cNvSpPr/>
          <p:nvPr/>
        </p:nvSpPr>
        <p:spPr>
          <a:xfrm>
            <a:off x="237887" y="2377922"/>
            <a:ext cx="1060704" cy="1343109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ASTP / ONC</a:t>
            </a:r>
          </a:p>
          <a:p>
            <a:pPr algn="ctr"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  <a:ea typeface="Calibri"/>
                <a:cs typeface="Calibri"/>
              </a:rPr>
              <a:t>Certified Health IT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E4C30C-0D9A-1E79-72F7-C82B91209B00}"/>
              </a:ext>
            </a:extLst>
          </p:cNvPr>
          <p:cNvSpPr/>
          <p:nvPr/>
        </p:nvSpPr>
        <p:spPr>
          <a:xfrm>
            <a:off x="2504081" y="2377922"/>
            <a:ext cx="1060704" cy="1343109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OIG</a:t>
            </a:r>
            <a:endParaRPr lang="en-US" sz="1400" b="1">
              <a:solidFill>
                <a:schemeClr val="tx1"/>
              </a:solidFill>
            </a:endParaRPr>
          </a:p>
          <a:p>
            <a:pPr marR="0" lvl="0" algn="ctr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en-US" sz="1200" i="1">
              <a:solidFill>
                <a:schemeClr val="tx1"/>
              </a:solidFill>
            </a:endParaRPr>
          </a:p>
          <a:p>
            <a:pPr marR="0" lvl="0" algn="ctr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200" i="1">
                <a:solidFill>
                  <a:schemeClr val="tx1"/>
                </a:solidFill>
              </a:rPr>
              <a:t>Enforcement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782125B-C96D-B39B-6AD8-C16B5669BE1A}"/>
              </a:ext>
            </a:extLst>
          </p:cNvPr>
          <p:cNvSpPr/>
          <p:nvPr/>
        </p:nvSpPr>
        <p:spPr>
          <a:xfrm>
            <a:off x="3637178" y="2377922"/>
            <a:ext cx="1060704" cy="1343109"/>
          </a:xfrm>
          <a:prstGeom prst="rect">
            <a:avLst/>
          </a:prstGeom>
          <a:solidFill>
            <a:srgbClr val="E2E3EE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ASPE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i="1">
              <a:solidFill>
                <a:srgbClr val="161616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Policy Development, Research</a:t>
            </a:r>
            <a:endParaRPr lang="en-US" sz="1600" b="1" i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626822-F0A2-8341-D2C6-C176C01DE5B6}"/>
              </a:ext>
            </a:extLst>
          </p:cNvPr>
          <p:cNvSpPr/>
          <p:nvPr/>
        </p:nvSpPr>
        <p:spPr>
          <a:xfrm>
            <a:off x="4770275" y="2377922"/>
            <a:ext cx="1060704" cy="1343109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OGC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i="1">
              <a:solidFill>
                <a:srgbClr val="161616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Legal </a:t>
            </a:r>
          </a:p>
          <a:p>
            <a:pPr algn="ctr"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Support</a:t>
            </a:r>
            <a:endParaRPr lang="en-US" sz="1600"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A97359-4E1A-1F5B-9215-AE3A79918902}"/>
              </a:ext>
            </a:extLst>
          </p:cNvPr>
          <p:cNvSpPr/>
          <p:nvPr/>
        </p:nvSpPr>
        <p:spPr>
          <a:xfrm>
            <a:off x="1370984" y="2377922"/>
            <a:ext cx="1060704" cy="1343109"/>
          </a:xfrm>
          <a:prstGeom prst="rect">
            <a:avLst/>
          </a:prstGeom>
          <a:solidFill>
            <a:srgbClr val="E2E3EE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OCR</a:t>
            </a:r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sz="1200" i="1">
              <a:solidFill>
                <a:schemeClr val="tx1"/>
              </a:solidFill>
            </a:endParaRPr>
          </a:p>
          <a:p>
            <a:pPr algn="ctr"/>
            <a:r>
              <a:rPr lang="en-US" sz="1200" i="1">
                <a:solidFill>
                  <a:schemeClr val="tx1"/>
                </a:solidFill>
              </a:rPr>
              <a:t>Anti-Discrimination and HIPAA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5953DD25-8CA3-25A9-C48F-63B9CDB8601D}"/>
              </a:ext>
            </a:extLst>
          </p:cNvPr>
          <p:cNvCxnSpPr>
            <a:cxnSpLocks/>
            <a:stCxn id="39" idx="0"/>
            <a:endCxn id="38" idx="2"/>
          </p:cNvCxnSpPr>
          <p:nvPr/>
        </p:nvCxnSpPr>
        <p:spPr>
          <a:xfrm rot="5400000" flipH="1" flipV="1">
            <a:off x="1749076" y="1092501"/>
            <a:ext cx="304585" cy="22662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EDEC743F-7729-3E71-379D-76E2F73EDEBA}"/>
              </a:ext>
            </a:extLst>
          </p:cNvPr>
          <p:cNvCxnSpPr>
            <a:cxnSpLocks/>
            <a:stCxn id="44" idx="0"/>
            <a:endCxn id="38" idx="2"/>
          </p:cNvCxnSpPr>
          <p:nvPr/>
        </p:nvCxnSpPr>
        <p:spPr>
          <a:xfrm rot="5400000" flipH="1" flipV="1">
            <a:off x="2315624" y="1659050"/>
            <a:ext cx="304585" cy="113316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AE8CE411-D989-5AAA-2E5C-99C23B813B93}"/>
              </a:ext>
            </a:extLst>
          </p:cNvPr>
          <p:cNvCxnSpPr>
            <a:cxnSpLocks/>
            <a:stCxn id="42" idx="0"/>
            <a:endCxn id="38" idx="2"/>
          </p:cNvCxnSpPr>
          <p:nvPr/>
        </p:nvCxnSpPr>
        <p:spPr>
          <a:xfrm rot="16200000" flipV="1">
            <a:off x="3448722" y="1659113"/>
            <a:ext cx="304585" cy="11330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797CAFB3-6E96-2C57-6DE8-F5BFBC1372BD}"/>
              </a:ext>
            </a:extLst>
          </p:cNvPr>
          <p:cNvCxnSpPr>
            <a:cxnSpLocks/>
            <a:stCxn id="43" idx="0"/>
            <a:endCxn id="38" idx="2"/>
          </p:cNvCxnSpPr>
          <p:nvPr/>
        </p:nvCxnSpPr>
        <p:spPr>
          <a:xfrm rot="16200000" flipV="1">
            <a:off x="4015270" y="1092565"/>
            <a:ext cx="304585" cy="22661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21B566F-FD3B-A60D-9895-9BBA9FFA715C}"/>
              </a:ext>
            </a:extLst>
          </p:cNvPr>
          <p:cNvCxnSpPr>
            <a:cxnSpLocks/>
            <a:stCxn id="42" idx="2"/>
            <a:endCxn id="83" idx="0"/>
          </p:cNvCxnSpPr>
          <p:nvPr/>
        </p:nvCxnSpPr>
        <p:spPr>
          <a:xfrm>
            <a:off x="4167530" y="3721031"/>
            <a:ext cx="0" cy="33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58BC9DC-7EDC-CB86-552A-DAFD56D907E5}"/>
              </a:ext>
            </a:extLst>
          </p:cNvPr>
          <p:cNvCxnSpPr>
            <a:cxnSpLocks/>
            <a:stCxn id="38" idx="2"/>
            <a:endCxn id="41" idx="0"/>
          </p:cNvCxnSpPr>
          <p:nvPr/>
        </p:nvCxnSpPr>
        <p:spPr>
          <a:xfrm flipH="1">
            <a:off x="3034433" y="2073337"/>
            <a:ext cx="64" cy="304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1BBB0EA1-43B3-3F7F-3782-92E34E1C914F}"/>
              </a:ext>
            </a:extLst>
          </p:cNvPr>
          <p:cNvSpPr/>
          <p:nvPr/>
        </p:nvSpPr>
        <p:spPr>
          <a:xfrm>
            <a:off x="3637178" y="4056144"/>
            <a:ext cx="1060704" cy="916489"/>
          </a:xfrm>
          <a:prstGeom prst="rect">
            <a:avLst/>
          </a:prstGeom>
          <a:solidFill>
            <a:srgbClr val="E2E3EE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t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</a:rPr>
              <a:t>NCVHS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Data    Standards</a:t>
            </a:r>
            <a:endParaRPr lang="en-US" sz="16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00BDE96-3709-1011-760C-A45FC4315B6D}"/>
              </a:ext>
            </a:extLst>
          </p:cNvPr>
          <p:cNvSpPr/>
          <p:nvPr/>
        </p:nvSpPr>
        <p:spPr>
          <a:xfrm>
            <a:off x="8106071" y="1235031"/>
            <a:ext cx="2103120" cy="83830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NEW</a:t>
            </a:r>
            <a:r>
              <a:rPr lang="en-US" sz="1700" b="1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700" b="1">
                <a:solidFill>
                  <a:schemeClr val="bg1"/>
                </a:solidFill>
              </a:rPr>
              <a:t>Office of Secretary* </a:t>
            </a:r>
            <a:endParaRPr lang="en-US" sz="17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52E020C-4726-D7BE-BFBC-274780B47B3C}"/>
              </a:ext>
            </a:extLst>
          </p:cNvPr>
          <p:cNvSpPr/>
          <p:nvPr/>
        </p:nvSpPr>
        <p:spPr>
          <a:xfrm>
            <a:off x="6361021" y="2382790"/>
            <a:ext cx="1060704" cy="1343109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ASTP / ONC</a:t>
            </a:r>
          </a:p>
          <a:p>
            <a:pPr algn="ctr"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  <a:ea typeface="Calibri"/>
                <a:cs typeface="Calibri"/>
              </a:rPr>
              <a:t>Certified   Health IT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553EB29-B631-6D72-B12F-5337F126A93E}"/>
              </a:ext>
            </a:extLst>
          </p:cNvPr>
          <p:cNvSpPr/>
          <p:nvPr/>
        </p:nvSpPr>
        <p:spPr>
          <a:xfrm>
            <a:off x="8627215" y="2382790"/>
            <a:ext cx="1060704" cy="1343109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OIG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Enforcement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F8474E4-5D7B-308E-5A13-6BD5A6715115}"/>
              </a:ext>
            </a:extLst>
          </p:cNvPr>
          <p:cNvSpPr/>
          <p:nvPr/>
        </p:nvSpPr>
        <p:spPr>
          <a:xfrm>
            <a:off x="9760312" y="2382790"/>
            <a:ext cx="1060704" cy="1343109"/>
          </a:xfrm>
          <a:prstGeom prst="rect">
            <a:avLst/>
          </a:prstGeom>
          <a:solidFill>
            <a:srgbClr val="CACCE0"/>
          </a:solidFill>
          <a:ln w="28575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Office of Strategy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chemeClr val="tx1"/>
                </a:solidFill>
                <a:latin typeface="Calibri" panose="020F0502020204030204"/>
              </a:rPr>
              <a:t>Improve  Federal Health Programs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024C5FF-D9AC-81C6-370F-696144EE8B72}"/>
              </a:ext>
            </a:extLst>
          </p:cNvPr>
          <p:cNvSpPr/>
          <p:nvPr/>
        </p:nvSpPr>
        <p:spPr>
          <a:xfrm>
            <a:off x="10893409" y="2382790"/>
            <a:ext cx="1060704" cy="1343109"/>
          </a:xfrm>
          <a:prstGeom prst="rect">
            <a:avLst/>
          </a:prstGeom>
          <a:solidFill>
            <a:schemeClr val="bg1"/>
          </a:solidFill>
          <a:ln>
            <a:solidFill>
              <a:srgbClr val="454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OGC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endParaRPr lang="en-US" sz="1600"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A0461DC-84B4-1DE8-1633-FAA79C306135}"/>
              </a:ext>
            </a:extLst>
          </p:cNvPr>
          <p:cNvSpPr/>
          <p:nvPr/>
        </p:nvSpPr>
        <p:spPr>
          <a:xfrm>
            <a:off x="7494118" y="2382790"/>
            <a:ext cx="1060704" cy="1343109"/>
          </a:xfrm>
          <a:prstGeom prst="rect">
            <a:avLst/>
          </a:prstGeom>
          <a:solidFill>
            <a:srgbClr val="CACCE0"/>
          </a:solidFill>
          <a:ln w="28575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t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Asst. Sec. Enforce.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200" i="1">
                <a:solidFill>
                  <a:schemeClr val="tx1"/>
                </a:solidFill>
              </a:rPr>
              <a:t>Combat Waste, Fraud, Abuse</a:t>
            </a:r>
            <a:endParaRPr lang="en-US" sz="1200">
              <a:solidFill>
                <a:schemeClr val="tx1"/>
              </a:solidFill>
            </a:endParaRPr>
          </a:p>
          <a:p>
            <a:pPr marL="111125" algn="ctr">
              <a:spcAft>
                <a:spcPts val="600"/>
              </a:spcAft>
            </a:pPr>
            <a:endParaRPr lang="en-US" sz="1400" b="1" i="1">
              <a:solidFill>
                <a:schemeClr val="tx1"/>
              </a:solidFill>
              <a:ea typeface="Calibri"/>
              <a:cs typeface="Calibri"/>
            </a:endParaRPr>
          </a:p>
        </p:txBody>
      </p: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62F1001B-4B1C-0E0C-8B1C-87C585E0C5D2}"/>
              </a:ext>
            </a:extLst>
          </p:cNvPr>
          <p:cNvCxnSpPr>
            <a:cxnSpLocks/>
            <a:stCxn id="127" idx="0"/>
            <a:endCxn id="126" idx="2"/>
          </p:cNvCxnSpPr>
          <p:nvPr/>
        </p:nvCxnSpPr>
        <p:spPr>
          <a:xfrm rot="5400000" flipH="1" flipV="1">
            <a:off x="7869776" y="1094935"/>
            <a:ext cx="309453" cy="22662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EA28431E-68E7-7C6C-17C2-08DB4F6BC5E3}"/>
              </a:ext>
            </a:extLst>
          </p:cNvPr>
          <p:cNvCxnSpPr>
            <a:cxnSpLocks/>
            <a:stCxn id="131" idx="0"/>
            <a:endCxn id="126" idx="2"/>
          </p:cNvCxnSpPr>
          <p:nvPr/>
        </p:nvCxnSpPr>
        <p:spPr>
          <a:xfrm rot="5400000" flipH="1" flipV="1">
            <a:off x="8436324" y="1661484"/>
            <a:ext cx="309453" cy="113316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5B95FEA2-3C87-32AA-9DC6-2DC415B3F2CB}"/>
              </a:ext>
            </a:extLst>
          </p:cNvPr>
          <p:cNvCxnSpPr>
            <a:cxnSpLocks/>
            <a:stCxn id="129" idx="0"/>
            <a:endCxn id="126" idx="2"/>
          </p:cNvCxnSpPr>
          <p:nvPr/>
        </p:nvCxnSpPr>
        <p:spPr>
          <a:xfrm rot="16200000" flipV="1">
            <a:off x="9569422" y="1661547"/>
            <a:ext cx="309453" cy="11330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48FEC9AD-D388-3815-89AF-5CBD35EED26A}"/>
              </a:ext>
            </a:extLst>
          </p:cNvPr>
          <p:cNvCxnSpPr>
            <a:cxnSpLocks/>
            <a:stCxn id="130" idx="0"/>
            <a:endCxn id="126" idx="2"/>
          </p:cNvCxnSpPr>
          <p:nvPr/>
        </p:nvCxnSpPr>
        <p:spPr>
          <a:xfrm rot="16200000" flipV="1">
            <a:off x="10135970" y="1094999"/>
            <a:ext cx="309453" cy="22661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DF057A5-C02A-5247-CEFB-914C9B6DE188}"/>
              </a:ext>
            </a:extLst>
          </p:cNvPr>
          <p:cNvCxnSpPr>
            <a:cxnSpLocks/>
            <a:stCxn id="126" idx="2"/>
            <a:endCxn id="128" idx="0"/>
          </p:cNvCxnSpPr>
          <p:nvPr/>
        </p:nvCxnSpPr>
        <p:spPr>
          <a:xfrm flipH="1">
            <a:off x="9157567" y="2073337"/>
            <a:ext cx="64" cy="30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697521A-FA20-2097-0222-3F6F7F840E86}"/>
              </a:ext>
            </a:extLst>
          </p:cNvPr>
          <p:cNvSpPr/>
          <p:nvPr/>
        </p:nvSpPr>
        <p:spPr>
          <a:xfrm>
            <a:off x="10377727" y="5174348"/>
            <a:ext cx="1060704" cy="916489"/>
          </a:xfrm>
          <a:prstGeom prst="rect">
            <a:avLst/>
          </a:prstGeom>
          <a:solidFill>
            <a:srgbClr val="CACCE0"/>
          </a:solidFill>
          <a:ln w="28575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t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</a:rPr>
              <a:t>NCVHS</a:t>
            </a:r>
          </a:p>
          <a:p>
            <a:pPr algn="ctr"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Data, Standards, Privacy</a:t>
            </a:r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84E355E-66EA-B968-178B-037A471B75FB}"/>
              </a:ext>
            </a:extLst>
          </p:cNvPr>
          <p:cNvSpPr/>
          <p:nvPr/>
        </p:nvSpPr>
        <p:spPr>
          <a:xfrm>
            <a:off x="7495097" y="4056145"/>
            <a:ext cx="1060704" cy="979842"/>
          </a:xfrm>
          <a:prstGeom prst="rect">
            <a:avLst/>
          </a:prstGeom>
          <a:solidFill>
            <a:srgbClr val="CACCE0"/>
          </a:solidFill>
          <a:ln w="28575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t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</a:rPr>
              <a:t>OCR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Enforce federal civil rights laws</a:t>
            </a:r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2300870-0AB2-AF1F-741F-BE9D10495ECB}"/>
              </a:ext>
            </a:extLst>
          </p:cNvPr>
          <p:cNvSpPr/>
          <p:nvPr/>
        </p:nvSpPr>
        <p:spPr>
          <a:xfrm>
            <a:off x="10377727" y="4056144"/>
            <a:ext cx="1060704" cy="979842"/>
          </a:xfrm>
          <a:prstGeom prst="rect">
            <a:avLst/>
          </a:prstGeom>
          <a:solidFill>
            <a:srgbClr val="CACCE0"/>
          </a:solidFill>
          <a:ln w="28575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</a:rPr>
              <a:t>ASPE</a:t>
            </a:r>
            <a:endParaRPr lang="en-US" sz="1400" b="1">
              <a:solidFill>
                <a:schemeClr val="tx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High-level Policies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F0CDA45-5F86-8349-157F-945CF2372152}"/>
              </a:ext>
            </a:extLst>
          </p:cNvPr>
          <p:cNvSpPr/>
          <p:nvPr/>
        </p:nvSpPr>
        <p:spPr>
          <a:xfrm>
            <a:off x="9163157" y="4056145"/>
            <a:ext cx="1060704" cy="9798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</a:rPr>
              <a:t>AHRQ</a:t>
            </a:r>
            <a:endParaRPr lang="en-US" sz="1400" b="1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200" i="1">
                <a:solidFill>
                  <a:srgbClr val="161616"/>
                </a:solidFill>
                <a:latin typeface="Calibri" panose="020F0502020204030204"/>
              </a:rPr>
              <a:t>Safety, Quality of Care Research</a:t>
            </a:r>
            <a:endParaRPr lang="en-US" sz="1200">
              <a:ea typeface="Calibri"/>
              <a:cs typeface="Calibri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C37AF9E-146B-9B73-A9F3-3439159C914E}"/>
              </a:ext>
            </a:extLst>
          </p:cNvPr>
          <p:cNvCxnSpPr>
            <a:cxnSpLocks/>
            <a:stCxn id="131" idx="2"/>
            <a:endCxn id="140" idx="0"/>
          </p:cNvCxnSpPr>
          <p:nvPr/>
        </p:nvCxnSpPr>
        <p:spPr>
          <a:xfrm>
            <a:off x="8024470" y="3725899"/>
            <a:ext cx="979" cy="330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40BBA0-2CB6-8255-2777-DE6BD0A82924}"/>
              </a:ext>
            </a:extLst>
          </p:cNvPr>
          <p:cNvCxnSpPr>
            <a:cxnSpLocks/>
            <a:stCxn id="142" idx="2"/>
            <a:endCxn id="138" idx="0"/>
          </p:cNvCxnSpPr>
          <p:nvPr/>
        </p:nvCxnSpPr>
        <p:spPr>
          <a:xfrm>
            <a:off x="10908079" y="5035986"/>
            <a:ext cx="0" cy="138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5D4750B9-B351-E812-6679-3253EE3281B1}"/>
              </a:ext>
            </a:extLst>
          </p:cNvPr>
          <p:cNvCxnSpPr>
            <a:cxnSpLocks/>
            <a:stCxn id="142" idx="0"/>
            <a:endCxn id="129" idx="2"/>
          </p:cNvCxnSpPr>
          <p:nvPr/>
        </p:nvCxnSpPr>
        <p:spPr>
          <a:xfrm rot="16200000" flipV="1">
            <a:off x="10434250" y="3582314"/>
            <a:ext cx="330245" cy="61741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or: Elbow 152">
            <a:extLst>
              <a:ext uri="{FF2B5EF4-FFF2-40B4-BE49-F238E27FC236}">
                <a16:creationId xmlns:a16="http://schemas.microsoft.com/office/drawing/2014/main" id="{A71CDC35-5E47-A55C-5673-7FB1EBBB59EA}"/>
              </a:ext>
            </a:extLst>
          </p:cNvPr>
          <p:cNvCxnSpPr>
            <a:cxnSpLocks/>
            <a:stCxn id="143" idx="0"/>
            <a:endCxn id="129" idx="2"/>
          </p:cNvCxnSpPr>
          <p:nvPr/>
        </p:nvCxnSpPr>
        <p:spPr>
          <a:xfrm rot="5400000" flipH="1" flipV="1">
            <a:off x="9826963" y="3592445"/>
            <a:ext cx="330246" cy="59715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8C3A245-E179-F129-3B75-6498F2586793}"/>
              </a:ext>
            </a:extLst>
          </p:cNvPr>
          <p:cNvSpPr/>
          <p:nvPr/>
        </p:nvSpPr>
        <p:spPr>
          <a:xfrm>
            <a:off x="145429" y="6452460"/>
            <a:ext cx="4834189" cy="2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*Does not include all Offices</a:t>
            </a:r>
          </a:p>
        </p:txBody>
      </p:sp>
    </p:spTree>
    <p:extLst>
      <p:ext uri="{BB962C8B-B14F-4D97-AF65-F5344CB8AC3E}">
        <p14:creationId xmlns:p14="http://schemas.microsoft.com/office/powerpoint/2010/main" val="3343063177"/>
      </p:ext>
    </p:extLst>
  </p:cSld>
  <p:clrMapOvr>
    <a:masterClrMapping/>
  </p:clrMapOvr>
</p:sld>
</file>

<file path=ppt/theme/theme1.xml><?xml version="1.0" encoding="utf-8"?>
<a:theme xmlns:a="http://schemas.openxmlformats.org/drawingml/2006/main" name="MaverickGradiantColors">
  <a:themeElements>
    <a:clrScheme name="Custom 7">
      <a:dk1>
        <a:srgbClr val="161616"/>
      </a:dk1>
      <a:lt1>
        <a:srgbClr val="F8F8F8"/>
      </a:lt1>
      <a:dk2>
        <a:srgbClr val="B6AACE"/>
      </a:dk2>
      <a:lt2>
        <a:srgbClr val="5E64A6"/>
      </a:lt2>
      <a:accent1>
        <a:srgbClr val="5E64A6"/>
      </a:accent1>
      <a:accent2>
        <a:srgbClr val="8B8FBF"/>
      </a:accent2>
      <a:accent3>
        <a:srgbClr val="B0B3D4"/>
      </a:accent3>
      <a:accent4>
        <a:srgbClr val="9D8DBD"/>
      </a:accent4>
      <a:accent5>
        <a:srgbClr val="B6AACE"/>
      </a:accent5>
      <a:accent6>
        <a:srgbClr val="DDDDDD"/>
      </a:accent6>
      <a:hlink>
        <a:srgbClr val="957FF1"/>
      </a:hlink>
      <a:folHlink>
        <a:srgbClr val="B1A1F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154CF6D-B387-564F-940E-C38F8E609FB1}" vid="{62456A5A-473D-E545-B66D-2558D4A4D5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12120a-46a1-42c0-9dcc-e4fce46f5934">
      <UserInfo>
        <DisplayName>Paige Kobza</DisplayName>
        <AccountId>9</AccountId>
        <AccountType/>
      </UserInfo>
      <UserInfo>
        <DisplayName>Julie Barnes</DisplayName>
        <AccountId>27</AccountId>
        <AccountType/>
      </UserInfo>
      <UserInfo>
        <DisplayName>Eric Schiavone</DisplayName>
        <AccountId>18</AccountId>
        <AccountType/>
      </UserInfo>
    </SharedWithUsers>
    <lcf76f155ced4ddcb4097134ff3c332f xmlns="ee6a6615-504d-4c06-9b57-d5aae0399620">
      <Terms xmlns="http://schemas.microsoft.com/office/infopath/2007/PartnerControls"/>
    </lcf76f155ced4ddcb4097134ff3c332f>
    <TaxCatchAll xmlns="4e12120a-46a1-42c0-9dcc-e4fce46f59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7F0D8597A9F4494ED37AD82484B3F" ma:contentTypeVersion="14" ma:contentTypeDescription="Create a new document." ma:contentTypeScope="" ma:versionID="3628e4a64af900c1edcb714c8e594afe">
  <xsd:schema xmlns:xsd="http://www.w3.org/2001/XMLSchema" xmlns:xs="http://www.w3.org/2001/XMLSchema" xmlns:p="http://schemas.microsoft.com/office/2006/metadata/properties" xmlns:ns2="ee6a6615-504d-4c06-9b57-d5aae0399620" xmlns:ns3="4e12120a-46a1-42c0-9dcc-e4fce46f5934" targetNamespace="http://schemas.microsoft.com/office/2006/metadata/properties" ma:root="true" ma:fieldsID="8bf60894b56115813e62ef226cfee438" ns2:_="" ns3:_="">
    <xsd:import namespace="ee6a6615-504d-4c06-9b57-d5aae0399620"/>
    <xsd:import namespace="4e12120a-46a1-42c0-9dcc-e4fce46f5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a6615-504d-4c06-9b57-d5aae0399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74320e-c346-498a-8cbb-862207632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2120a-46a1-42c0-9dcc-e4fce46f59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de15a85-3e3d-4ad4-95a4-3b267195f855}" ma:internalName="TaxCatchAll" ma:showField="CatchAllData" ma:web="4e12120a-46a1-42c0-9dcc-e4fce46f5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80A73B-E11B-4072-B9EF-9ECC1C0B1036}">
  <ds:schemaRefs>
    <ds:schemaRef ds:uri="4e12120a-46a1-42c0-9dcc-e4fce46f5934"/>
    <ds:schemaRef ds:uri="ee6a6615-504d-4c06-9b57-d5aae03996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839504-72D5-4D32-BAF5-AF84D97195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9CC05-AC12-406A-81B1-3A9CB9E65080}">
  <ds:schemaRefs>
    <ds:schemaRef ds:uri="4e12120a-46a1-42c0-9dcc-e4fce46f5934"/>
    <ds:schemaRef ds:uri="ee6a6615-504d-4c06-9b57-d5aae03996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MaverickGradiantColors</Template>
  <TotalTime>0</TotalTime>
  <Words>1153</Words>
  <Application>Microsoft Macintosh PowerPoint</Application>
  <PresentationFormat>Widescreen</PresentationFormat>
  <Paragraphs>296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Arial,Sans-Serif</vt:lpstr>
      <vt:lpstr>Calibri</vt:lpstr>
      <vt:lpstr>Courier New</vt:lpstr>
      <vt:lpstr>Courier New,monospace</vt:lpstr>
      <vt:lpstr>Lucida Sans Unicode</vt:lpstr>
      <vt:lpstr>Open Sans</vt:lpstr>
      <vt:lpstr>Tahoma</vt:lpstr>
      <vt:lpstr>MaverickGradiantColors</vt:lpstr>
      <vt:lpstr>Maverick Health Policy Q1 2025 Update</vt:lpstr>
      <vt:lpstr>PowerPoint Presentation</vt:lpstr>
      <vt:lpstr>PowerPoint Presentation</vt:lpstr>
      <vt:lpstr>PowerPoint Presentation</vt:lpstr>
      <vt:lpstr>Federal Government Reinvention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Momentum</vt:lpstr>
      <vt:lpstr>PowerPoint Presentation</vt:lpstr>
      <vt:lpstr>Increased Private Sector Activity 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Update: Q1 2025</dc:title>
  <dc:creator>Eric Schiavone</dc:creator>
  <cp:lastModifiedBy>Ashley Progebin</cp:lastModifiedBy>
  <cp:revision>3</cp:revision>
  <dcterms:created xsi:type="dcterms:W3CDTF">2024-04-11T16:29:42Z</dcterms:created>
  <dcterms:modified xsi:type="dcterms:W3CDTF">2025-04-06T16:00:26Z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0x0101004547F0D8597A9F4494ED37AD82484B3F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{"FileActivityType":"9","FileActivityTimeStamp":"2024-08-08T22:10:40.447Z","FileActivityUsersOnPage":[{"DisplayName":"Paige Kobza","Id":"paige.kobza@maverickhealthpolicy.com"},{"DisplayName":"Julie Barnes","Id":"julie.barnes@maverickhealthpolicy.com"},{"DisplayName":"Paige Kobza","Id":"paige.kobza@maverickhealthpolicy.com"},{"DisplayName":"Eric Schiavone","Id":"eric.schiavone@maverickhealthpolicy.com"}],"FileActivityNavigationId":null}</vt:lpwstr>
  </property>
  <property fmtid="{D5CDD505-2E9C-101B-9397-08002B2CF9AE}" pid="7" name="TriggerFlowInfo">
    <vt:lpwstr/>
  </property>
</Properties>
</file>