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isinger, Elizabeth (ek9xce)" initials="KE(" lastIdx="1" clrIdx="0">
    <p:extLst>
      <p:ext uri="{19B8F6BF-5375-455C-9EA6-DF929625EA0E}">
        <p15:presenceInfo xmlns:p15="http://schemas.microsoft.com/office/powerpoint/2012/main" userId="S::ek9xce@virginia.edu::7f7a8f99-dd62-4d65-a41d-be4cb8592f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4A6"/>
    <a:srgbClr val="F6F1FF"/>
    <a:srgbClr val="D4C0FF"/>
    <a:srgbClr val="F9F9F9"/>
    <a:srgbClr val="FFFFFF"/>
    <a:srgbClr val="F3F4FD"/>
    <a:srgbClr val="CCCCFF"/>
    <a:srgbClr val="120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68"/>
    <p:restoredTop sz="96327"/>
  </p:normalViewPr>
  <p:slideViewPr>
    <p:cSldViewPr snapToGrid="0">
      <p:cViewPr varScale="1">
        <p:scale>
          <a:sx n="92" d="100"/>
          <a:sy n="92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CCCE-6957-925B-7B54-9A6659492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2ACA2-9CBD-6811-0444-0831C9F6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357-67F3-2559-BC92-DCC721D5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0566D-0C93-BA16-1118-96C912B4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2176C-4BF5-C391-606B-CA9765AC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AA78-6F00-56AB-D759-40CA1306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EBE01-CE07-C8D6-A3DF-6A12DE806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32F1-836D-9D01-E941-B94219B7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EAD7B-1AB7-4DCA-69F9-A3D98094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B5E34-337A-9164-D996-CABA4F39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D475D-19BB-2A26-100E-05DB6FFD4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DAB4A-DA2F-93BB-D4BE-8BABD0C4C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F819-7A4E-05E6-ABC6-0999770D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36882-E9A2-AF81-3855-462C139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EF7DD-6089-0D01-CAAA-B8FE3D71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C764-FAA7-7295-3143-1C6CB925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C6EE-D29B-32DA-419D-76FBA8F2D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8B468-162D-8B64-AB9E-85BE1D79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FDC62-E22F-31FB-BA5A-17217651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ABAE-9CB0-A6FA-25BE-4C3D32D0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FE4-2A96-8ACF-415C-8886A38C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BE3B-B6C0-D8E5-4CE9-5F856CE5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B3AC-BD2F-D0C0-05F8-EA715851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78923-C275-1C84-E3F3-3C70DF85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77C5B-FA99-A704-50A2-142F0AC2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5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1ECF-026E-20ED-3B82-29CEEFC8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74A5-48AD-3E01-F33A-88721AC7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CE2BC-D675-C47E-75DB-45E4B0148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9D40F-C4A4-EDF3-0240-C0418155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2CFC3-451E-0072-51AC-273DF4FF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09C38-301B-7AB7-8B62-A5CDD2B1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8FB7-F4C8-4086-CA65-A4513DD2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7310-E3F2-1620-744E-27F68B8D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4215F-8330-A3C5-9172-B1380D2F1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4B75A-BD2B-7661-5274-929FC0D47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A5BB5-C181-2BFF-0F18-76B8C03B1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7DE4B-69DD-3AC3-97FC-0B5FEB89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8D556-8B2B-8944-830A-D8358976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DBB30-9EA1-D51E-3107-75CB949A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3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1101-C914-6AB9-1875-D53BB86D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4F394-8AD4-0024-CE0A-AE45B9E2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CA267-2BD6-DDC6-1639-DDC698D6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33FF-91ED-34BB-BC6E-CD3E1329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7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76D4C-EC5C-7053-75F0-B9E3FEAE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D96A4-CE63-10F0-08AA-0698401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99E6-B5B2-A74E-BB78-ECA3B1FB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0F35-FD22-C6B8-16BB-43B83FE3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B044-7A63-C2A7-6530-50FDA8CC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1E68C-7158-AA87-E6F3-87798E695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D2C0A-78F4-1385-05E5-E971EAAC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19213-A25E-C42D-0ADC-7A5DD3AC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C7B44-C543-2861-EB94-BF47D946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9AA9-252F-AD3D-2790-0F589343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10923-2A1C-4E88-B8A0-CDBC19B6B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C9877-1CA6-27AA-C3EC-985FCE327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44DBF-0BA4-DF75-4ED9-85F3EF37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50C9-A8EF-2787-BF77-C16CACB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1BAA5-609D-8D87-71EC-995561B9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0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4DB02-DE87-7C52-839B-FAD2B4D7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E38C5-F969-28A8-7650-4601C76C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A6406-60D5-9D66-6942-0C24DB946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3942-3389-2C48-A3A7-811CF890518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767C7-09D0-7224-F70B-EEEDA1107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DA111-C8E3-B484-34C4-5113942B9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25A4-D005-6442-993B-7FE3084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4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910C63FC-DD6E-0769-57D9-73DE52FA3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9" y="5118544"/>
            <a:ext cx="2344341" cy="153021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96E2A42-85E6-29B5-840B-7E460D59D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691" y="1636612"/>
            <a:ext cx="7319994" cy="1892686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Health Care Price Transparency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AA755C-6FEA-92C8-1194-16B3D0B4CC7C}"/>
              </a:ext>
            </a:extLst>
          </p:cNvPr>
          <p:cNvSpPr txBox="1"/>
          <p:nvPr/>
        </p:nvSpPr>
        <p:spPr>
          <a:xfrm>
            <a:off x="709823" y="3529298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D4C0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March 2023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4C0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038FAD55-A18B-1974-F7A5-FA5397B0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877" y="6142029"/>
            <a:ext cx="3485806" cy="899777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B18A9C-D2DA-A74E-C4A1-C82B75EEE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243" y="1312823"/>
            <a:ext cx="4423475" cy="42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5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E7BC3303-3F9B-A5E7-CF8A-BB120AAB5AD0}"/>
              </a:ext>
            </a:extLst>
          </p:cNvPr>
          <p:cNvSpPr/>
          <p:nvPr/>
        </p:nvSpPr>
        <p:spPr>
          <a:xfrm>
            <a:off x="8856177" y="4476110"/>
            <a:ext cx="2423594" cy="1419847"/>
          </a:xfrm>
          <a:prstGeom prst="rect">
            <a:avLst/>
          </a:prstGeom>
          <a:solidFill>
            <a:srgbClr val="D4C0FF">
              <a:alpha val="347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326D3C5-F31E-02C5-4B42-979D3379B20A}"/>
              </a:ext>
            </a:extLst>
          </p:cNvPr>
          <p:cNvSpPr/>
          <p:nvPr/>
        </p:nvSpPr>
        <p:spPr>
          <a:xfrm>
            <a:off x="6794710" y="4486884"/>
            <a:ext cx="1903704" cy="1278915"/>
          </a:xfrm>
          <a:prstGeom prst="rect">
            <a:avLst/>
          </a:prstGeom>
          <a:solidFill>
            <a:srgbClr val="D4C0FF">
              <a:alpha val="347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7A987D-FB62-9507-4C36-B9A99239CD7C}"/>
              </a:ext>
            </a:extLst>
          </p:cNvPr>
          <p:cNvSpPr/>
          <p:nvPr/>
        </p:nvSpPr>
        <p:spPr>
          <a:xfrm>
            <a:off x="0" y="0"/>
            <a:ext cx="12192000" cy="1151218"/>
          </a:xfrm>
          <a:prstGeom prst="rect">
            <a:avLst/>
          </a:prstGeom>
          <a:solidFill>
            <a:srgbClr val="D4C0FF">
              <a:alpha val="16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415855A-5617-011A-05C7-CB1CA814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6249056"/>
            <a:ext cx="2641600" cy="3757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0BFD74-5D4B-C4D7-6D4A-105E58C055E4}"/>
              </a:ext>
            </a:extLst>
          </p:cNvPr>
          <p:cNvSpPr txBox="1"/>
          <p:nvPr/>
        </p:nvSpPr>
        <p:spPr>
          <a:xfrm>
            <a:off x="8356600" y="15621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F10539-2A97-768B-4D1F-D8DE9CEE5CC2}"/>
              </a:ext>
            </a:extLst>
          </p:cNvPr>
          <p:cNvCxnSpPr/>
          <p:nvPr/>
        </p:nvCxnSpPr>
        <p:spPr>
          <a:xfrm>
            <a:off x="654424" y="339674"/>
            <a:ext cx="2133600" cy="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CC9B0C-7CE1-BBCD-88CB-D2602F60842A}"/>
              </a:ext>
            </a:extLst>
          </p:cNvPr>
          <p:cNvSpPr txBox="1"/>
          <p:nvPr/>
        </p:nvSpPr>
        <p:spPr>
          <a:xfrm>
            <a:off x="521816" y="399655"/>
            <a:ext cx="11257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101A"/>
                </a:solidFill>
                <a:effectLst/>
              </a:rPr>
              <a:t>GFE &amp; AEOB Operational Flow Chart</a:t>
            </a:r>
            <a:endParaRPr lang="en-US" sz="28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FC22C-5A17-00B1-657E-8423C08AC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44" y="1278790"/>
            <a:ext cx="1709933" cy="20690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3493CB-B887-4F5F-AADF-25080805D212}"/>
              </a:ext>
            </a:extLst>
          </p:cNvPr>
          <p:cNvSpPr txBox="1"/>
          <p:nvPr/>
        </p:nvSpPr>
        <p:spPr>
          <a:xfrm>
            <a:off x="2169955" y="1733401"/>
            <a:ext cx="1782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goes to doctor, gets a scheduled service </a:t>
            </a:r>
            <a:endParaRPr lang="en-US" sz="1000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BE6223-8893-9C41-17F0-72F3C7FB5CBB}"/>
              </a:ext>
            </a:extLst>
          </p:cNvPr>
          <p:cNvCxnSpPr>
            <a:cxnSpLocks/>
          </p:cNvCxnSpPr>
          <p:nvPr/>
        </p:nvCxnSpPr>
        <p:spPr>
          <a:xfrm>
            <a:off x="3807116" y="1910656"/>
            <a:ext cx="51005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EB11AB-D940-6ABD-B8C3-3FCDA843E45A}"/>
              </a:ext>
            </a:extLst>
          </p:cNvPr>
          <p:cNvSpPr txBox="1"/>
          <p:nvPr/>
        </p:nvSpPr>
        <p:spPr>
          <a:xfrm>
            <a:off x="4347149" y="1788315"/>
            <a:ext cx="14938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they insured?</a:t>
            </a:r>
            <a:endParaRPr lang="en-US" sz="1000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60040F-E793-A107-661D-1A3300B610C7}"/>
              </a:ext>
            </a:extLst>
          </p:cNvPr>
          <p:cNvCxnSpPr>
            <a:cxnSpLocks/>
          </p:cNvCxnSpPr>
          <p:nvPr/>
        </p:nvCxnSpPr>
        <p:spPr>
          <a:xfrm>
            <a:off x="5840974" y="1910656"/>
            <a:ext cx="51005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68C3622-7F2C-F466-B556-77DC9401FC8D}"/>
              </a:ext>
            </a:extLst>
          </p:cNvPr>
          <p:cNvSpPr txBox="1"/>
          <p:nvPr/>
        </p:nvSpPr>
        <p:spPr>
          <a:xfrm>
            <a:off x="6352723" y="1787804"/>
            <a:ext cx="822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Insured</a:t>
            </a:r>
            <a:endParaRPr lang="en-US" sz="1000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8A1BA4-280F-957F-9AA3-3F4DF4E7CB20}"/>
              </a:ext>
            </a:extLst>
          </p:cNvPr>
          <p:cNvCxnSpPr>
            <a:cxnSpLocks/>
          </p:cNvCxnSpPr>
          <p:nvPr/>
        </p:nvCxnSpPr>
        <p:spPr>
          <a:xfrm>
            <a:off x="7175099" y="1910656"/>
            <a:ext cx="49986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9FDFB7A-857C-16E3-CE7C-0F08086E1C98}"/>
              </a:ext>
            </a:extLst>
          </p:cNvPr>
          <p:cNvSpPr txBox="1"/>
          <p:nvPr/>
        </p:nvSpPr>
        <p:spPr>
          <a:xfrm>
            <a:off x="7685557" y="1605446"/>
            <a:ext cx="1684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Ordering provider (“convening provider”) required to create a GFE and send to </a:t>
            </a:r>
            <a:r>
              <a:rPr lang="en-US" sz="1000" b="1" dirty="0">
                <a:solidFill>
                  <a:srgbClr val="1203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plan</a:t>
            </a:r>
            <a:endParaRPr lang="en-US" sz="10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7827B2-0388-84D4-73DF-443E7F0B1368}"/>
              </a:ext>
            </a:extLst>
          </p:cNvPr>
          <p:cNvSpPr txBox="1"/>
          <p:nvPr/>
        </p:nvSpPr>
        <p:spPr>
          <a:xfrm>
            <a:off x="9961665" y="1605446"/>
            <a:ext cx="181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Patient’s health plan must generate an advanced explanation of benefits AEOB) and </a:t>
            </a:r>
            <a:r>
              <a:rPr lang="en-US" sz="1000" b="1" dirty="0">
                <a:solidFill>
                  <a:srgbClr val="1203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to patient</a:t>
            </a:r>
            <a:endParaRPr lang="en-US" sz="10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3EF85E-3FD1-3A72-6531-693D2A3352C6}"/>
              </a:ext>
            </a:extLst>
          </p:cNvPr>
          <p:cNvCxnSpPr>
            <a:cxnSpLocks/>
          </p:cNvCxnSpPr>
          <p:nvPr/>
        </p:nvCxnSpPr>
        <p:spPr>
          <a:xfrm>
            <a:off x="9422236" y="1910656"/>
            <a:ext cx="51005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47543DD-96E8-72F7-8658-E390D4476C9B}"/>
              </a:ext>
            </a:extLst>
          </p:cNvPr>
          <p:cNvCxnSpPr>
            <a:cxnSpLocks/>
          </p:cNvCxnSpPr>
          <p:nvPr/>
        </p:nvCxnSpPr>
        <p:spPr>
          <a:xfrm>
            <a:off x="5034390" y="2102733"/>
            <a:ext cx="0" cy="31817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5407B42-F085-DEE6-5EF7-75367650B5C6}"/>
              </a:ext>
            </a:extLst>
          </p:cNvPr>
          <p:cNvSpPr txBox="1"/>
          <p:nvPr/>
        </p:nvSpPr>
        <p:spPr>
          <a:xfrm>
            <a:off x="4393707" y="2504497"/>
            <a:ext cx="1281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insured or self-pay</a:t>
            </a:r>
            <a:endParaRPr lang="en-US" sz="1000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E6E9D051-2AD4-B9A4-3D6A-57B37EC29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223" y="1258397"/>
            <a:ext cx="314655" cy="314655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DE7B314-C362-D444-278C-B0B43E2D0C0D}"/>
              </a:ext>
            </a:extLst>
          </p:cNvPr>
          <p:cNvCxnSpPr>
            <a:cxnSpLocks/>
          </p:cNvCxnSpPr>
          <p:nvPr/>
        </p:nvCxnSpPr>
        <p:spPr>
          <a:xfrm>
            <a:off x="5034388" y="2929691"/>
            <a:ext cx="0" cy="31817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C88EE7F-E3A7-CEC3-8CE7-CF97BD67B636}"/>
              </a:ext>
            </a:extLst>
          </p:cNvPr>
          <p:cNvSpPr txBox="1"/>
          <p:nvPr/>
        </p:nvSpPr>
        <p:spPr>
          <a:xfrm>
            <a:off x="3870561" y="3324693"/>
            <a:ext cx="2232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Ordering provider (“convening provider”) required to </a:t>
            </a:r>
            <a:r>
              <a:rPr lang="en-US" sz="1000" b="1" dirty="0">
                <a:solidFill>
                  <a:srgbClr val="1203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directly give patient 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GFE of all scheduled services</a:t>
            </a:r>
            <a:endParaRPr lang="en-US" sz="1000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276D1E-D5E5-692F-0107-9A49A8B6B338}"/>
              </a:ext>
            </a:extLst>
          </p:cNvPr>
          <p:cNvCxnSpPr>
            <a:cxnSpLocks/>
          </p:cNvCxnSpPr>
          <p:nvPr/>
        </p:nvCxnSpPr>
        <p:spPr>
          <a:xfrm flipH="1">
            <a:off x="3011627" y="3610131"/>
            <a:ext cx="840459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7308DEF-C570-D867-D864-884A79D5085C}"/>
              </a:ext>
            </a:extLst>
          </p:cNvPr>
          <p:cNvSpPr txBox="1"/>
          <p:nvPr/>
        </p:nvSpPr>
        <p:spPr>
          <a:xfrm>
            <a:off x="1063833" y="4831993"/>
            <a:ext cx="4818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endParaRPr lang="en-US" sz="10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DEEE63-AFF3-315E-A41D-6C265F5A7014}"/>
              </a:ext>
            </a:extLst>
          </p:cNvPr>
          <p:cNvSpPr txBox="1"/>
          <p:nvPr/>
        </p:nvSpPr>
        <p:spPr>
          <a:xfrm>
            <a:off x="1067452" y="3407768"/>
            <a:ext cx="1988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time of ordering, will other services be needed from a “co-provider”? (i.e. lab tests, anesthesiology)</a:t>
            </a:r>
            <a:endParaRPr lang="en-US" sz="1000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5926236-50A3-6A22-96D5-75161E1102E8}"/>
              </a:ext>
            </a:extLst>
          </p:cNvPr>
          <p:cNvCxnSpPr>
            <a:cxnSpLocks/>
          </p:cNvCxnSpPr>
          <p:nvPr/>
        </p:nvCxnSpPr>
        <p:spPr>
          <a:xfrm>
            <a:off x="1304742" y="4211351"/>
            <a:ext cx="0" cy="31817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42A2C82B-BFE7-9E12-048F-D69301F86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249" y="4612732"/>
            <a:ext cx="202986" cy="20174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774EDE4-B5A1-46B8-C9A9-27A529AC8C17}"/>
              </a:ext>
            </a:extLst>
          </p:cNvPr>
          <p:cNvSpPr txBox="1"/>
          <p:nvPr/>
        </p:nvSpPr>
        <p:spPr>
          <a:xfrm>
            <a:off x="2444523" y="4831993"/>
            <a:ext cx="4818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</a:t>
            </a:r>
            <a:endParaRPr lang="en-US" sz="10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D38F185-3091-D9A8-5138-578B5CA0F605}"/>
              </a:ext>
            </a:extLst>
          </p:cNvPr>
          <p:cNvCxnSpPr>
            <a:cxnSpLocks/>
          </p:cNvCxnSpPr>
          <p:nvPr/>
        </p:nvCxnSpPr>
        <p:spPr>
          <a:xfrm>
            <a:off x="2685432" y="4211351"/>
            <a:ext cx="0" cy="31817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14E15E82-A846-04B5-0A85-CF9C8DF51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939" y="4612731"/>
            <a:ext cx="202986" cy="201741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562F197-4E41-3205-4C76-11BEF59E9AC2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1304742" y="5078214"/>
            <a:ext cx="0" cy="90819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603A4D0-1696-00CA-76C5-4A4C40D3F597}"/>
              </a:ext>
            </a:extLst>
          </p:cNvPr>
          <p:cNvCxnSpPr>
            <a:cxnSpLocks/>
          </p:cNvCxnSpPr>
          <p:nvPr/>
        </p:nvCxnSpPr>
        <p:spPr>
          <a:xfrm>
            <a:off x="2685432" y="5078214"/>
            <a:ext cx="0" cy="90819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2EC63C9-D1A5-0809-3317-1FBECC6B1FBF}"/>
              </a:ext>
            </a:extLst>
          </p:cNvPr>
          <p:cNvSpPr txBox="1"/>
          <p:nvPr/>
        </p:nvSpPr>
        <p:spPr>
          <a:xfrm>
            <a:off x="771439" y="5986405"/>
            <a:ext cx="1066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 GFE per step one</a:t>
            </a:r>
            <a:endParaRPr lang="en-US" sz="1000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310772-4534-0FCF-BD17-5627CBFB3B34}"/>
              </a:ext>
            </a:extLst>
          </p:cNvPr>
          <p:cNvSpPr txBox="1"/>
          <p:nvPr/>
        </p:nvSpPr>
        <p:spPr>
          <a:xfrm>
            <a:off x="1835456" y="5987353"/>
            <a:ext cx="3039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Convening provider must ask co-provider for GFE within 1 business day of scheduling services</a:t>
            </a:r>
            <a:endParaRPr lang="en-US" sz="1000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7C832D-BC3A-5CE2-497E-0C692D6332D1}"/>
              </a:ext>
            </a:extLst>
          </p:cNvPr>
          <p:cNvCxnSpPr>
            <a:cxnSpLocks/>
          </p:cNvCxnSpPr>
          <p:nvPr/>
        </p:nvCxnSpPr>
        <p:spPr>
          <a:xfrm flipV="1">
            <a:off x="4551999" y="4971604"/>
            <a:ext cx="0" cy="101480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3CC1BF7-5D1B-9C58-9BDF-BCB7FD93CD2C}"/>
              </a:ext>
            </a:extLst>
          </p:cNvPr>
          <p:cNvSpPr txBox="1"/>
          <p:nvPr/>
        </p:nvSpPr>
        <p:spPr>
          <a:xfrm>
            <a:off x="3870561" y="4513546"/>
            <a:ext cx="2194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Co-provider returns GFE of other services within 1 day of request</a:t>
            </a:r>
            <a:endParaRPr lang="en-US" sz="1000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2FD0D2-AC24-D09E-CE14-F187808EDBC4}"/>
              </a:ext>
            </a:extLst>
          </p:cNvPr>
          <p:cNvCxnSpPr>
            <a:cxnSpLocks/>
          </p:cNvCxnSpPr>
          <p:nvPr/>
        </p:nvCxnSpPr>
        <p:spPr>
          <a:xfrm flipV="1">
            <a:off x="4987807" y="4051322"/>
            <a:ext cx="0" cy="4247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E5A5811-39AD-7D87-84D6-CCD457AB4C90}"/>
              </a:ext>
            </a:extLst>
          </p:cNvPr>
          <p:cNvSpPr txBox="1"/>
          <p:nvPr/>
        </p:nvSpPr>
        <p:spPr>
          <a:xfrm>
            <a:off x="5066412" y="5986405"/>
            <a:ext cx="2379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CMS has delayed enforcement of the requirement that GFEs include estimates from co-providers and co-facilities</a:t>
            </a:r>
            <a:endParaRPr lang="en-US" sz="1000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462AEF3-825B-2C64-0008-3FE6129D56A0}"/>
              </a:ext>
            </a:extLst>
          </p:cNvPr>
          <p:cNvCxnSpPr>
            <a:cxnSpLocks/>
          </p:cNvCxnSpPr>
          <p:nvPr/>
        </p:nvCxnSpPr>
        <p:spPr>
          <a:xfrm>
            <a:off x="6351026" y="4729430"/>
            <a:ext cx="0" cy="12569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C3CB6EA-AA21-9A07-7A2D-65694BE94096}"/>
              </a:ext>
            </a:extLst>
          </p:cNvPr>
          <p:cNvCxnSpPr/>
          <p:nvPr/>
        </p:nvCxnSpPr>
        <p:spPr>
          <a:xfrm flipH="1">
            <a:off x="6009376" y="4729430"/>
            <a:ext cx="3502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EDE8112-0B58-2064-0B94-E004FD3EBB1A}"/>
              </a:ext>
            </a:extLst>
          </p:cNvPr>
          <p:cNvCxnSpPr>
            <a:cxnSpLocks/>
            <a:endCxn id="91" idx="1"/>
          </p:cNvCxnSpPr>
          <p:nvPr/>
        </p:nvCxnSpPr>
        <p:spPr>
          <a:xfrm flipV="1">
            <a:off x="6214577" y="3598263"/>
            <a:ext cx="1349736" cy="1186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78F2573-C697-2ADB-2CB4-ED306AEF37EF}"/>
              </a:ext>
            </a:extLst>
          </p:cNvPr>
          <p:cNvCxnSpPr>
            <a:cxnSpLocks/>
          </p:cNvCxnSpPr>
          <p:nvPr/>
        </p:nvCxnSpPr>
        <p:spPr>
          <a:xfrm>
            <a:off x="10829709" y="2337706"/>
            <a:ext cx="0" cy="59198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F3AF989-98A1-5EBD-CDAB-3ADD4D51058F}"/>
              </a:ext>
            </a:extLst>
          </p:cNvPr>
          <p:cNvSpPr txBox="1"/>
          <p:nvPr/>
        </p:nvSpPr>
        <p:spPr>
          <a:xfrm>
            <a:off x="9837212" y="3018027"/>
            <a:ext cx="1984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no official  operational details on AEOBs; </a:t>
            </a:r>
            <a:r>
              <a:rPr lang="en-US" sz="1000" b="1" dirty="0">
                <a:solidFill>
                  <a:srgbClr val="1203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deferred until CMS creates a final rule on the process</a:t>
            </a:r>
            <a:endParaRPr lang="en-US" sz="10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C0348EE-9ADA-C584-D505-B7026EB2FCFC}"/>
              </a:ext>
            </a:extLst>
          </p:cNvPr>
          <p:cNvSpPr txBox="1"/>
          <p:nvPr/>
        </p:nvSpPr>
        <p:spPr>
          <a:xfrm>
            <a:off x="7564313" y="3321264"/>
            <a:ext cx="22325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soon must the convening provider give this information to the patient? </a:t>
            </a:r>
            <a:endParaRPr lang="en-US" sz="1000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39C8667-59E5-2A64-826D-BBD361CCD5D1}"/>
              </a:ext>
            </a:extLst>
          </p:cNvPr>
          <p:cNvCxnSpPr>
            <a:cxnSpLocks/>
          </p:cNvCxnSpPr>
          <p:nvPr/>
        </p:nvCxnSpPr>
        <p:spPr>
          <a:xfrm flipH="1">
            <a:off x="8001000" y="3949416"/>
            <a:ext cx="291295" cy="4247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42D5283-4C8E-E25E-643D-1B239831A305}"/>
              </a:ext>
            </a:extLst>
          </p:cNvPr>
          <p:cNvSpPr txBox="1"/>
          <p:nvPr/>
        </p:nvSpPr>
        <p:spPr>
          <a:xfrm>
            <a:off x="6831609" y="4554388"/>
            <a:ext cx="185483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service is scheduled at least 3 business days before the date of service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E101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203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GFE must be furnished no later than 1 business day after scheduling</a:t>
            </a:r>
            <a:endParaRPr lang="en-US" sz="1000" dirty="0">
              <a:solidFill>
                <a:srgbClr val="12033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1294C22-7CCC-8D89-AE81-0289CF84DC87}"/>
              </a:ext>
            </a:extLst>
          </p:cNvPr>
          <p:cNvCxnSpPr>
            <a:cxnSpLocks/>
          </p:cNvCxnSpPr>
          <p:nvPr/>
        </p:nvCxnSpPr>
        <p:spPr>
          <a:xfrm>
            <a:off x="9074090" y="3940044"/>
            <a:ext cx="432478" cy="4247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628778E-190E-9882-D174-A72C3D6BF914}"/>
              </a:ext>
            </a:extLst>
          </p:cNvPr>
          <p:cNvSpPr txBox="1"/>
          <p:nvPr/>
        </p:nvSpPr>
        <p:spPr>
          <a:xfrm>
            <a:off x="8864802" y="4520520"/>
            <a:ext cx="2414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service is scheduled at least 10 business days before the date of service </a:t>
            </a:r>
            <a:r>
              <a:rPr lang="en-US" sz="10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 </a:t>
            </a:r>
            <a:r>
              <a:rPr lang="en-US" sz="10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uninsured patient requests a GFE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E101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GFE must be furnished no later than 3 business day after scheduling or the request</a:t>
            </a:r>
            <a:endParaRPr lang="en-US" sz="1000" dirty="0">
              <a:solidFill>
                <a:srgbClr val="0E101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7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37A987D-FB62-9507-4C36-B9A99239CD7C}"/>
              </a:ext>
            </a:extLst>
          </p:cNvPr>
          <p:cNvSpPr/>
          <p:nvPr/>
        </p:nvSpPr>
        <p:spPr>
          <a:xfrm>
            <a:off x="0" y="16389"/>
            <a:ext cx="12192000" cy="1151218"/>
          </a:xfrm>
          <a:prstGeom prst="rect">
            <a:avLst/>
          </a:prstGeom>
          <a:solidFill>
            <a:srgbClr val="D4C0FF">
              <a:alpha val="16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415855A-5617-011A-05C7-CB1CA814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6249056"/>
            <a:ext cx="2641600" cy="37577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F10539-2A97-768B-4D1F-D8DE9CEE5CC2}"/>
              </a:ext>
            </a:extLst>
          </p:cNvPr>
          <p:cNvCxnSpPr/>
          <p:nvPr/>
        </p:nvCxnSpPr>
        <p:spPr>
          <a:xfrm>
            <a:off x="654424" y="339674"/>
            <a:ext cx="2133600" cy="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CC9B0C-7CE1-BBCD-88CB-D2602F60842A}"/>
              </a:ext>
            </a:extLst>
          </p:cNvPr>
          <p:cNvSpPr txBox="1"/>
          <p:nvPr/>
        </p:nvSpPr>
        <p:spPr>
          <a:xfrm>
            <a:off x="521816" y="399655"/>
            <a:ext cx="11257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Transparency Deadlines</a:t>
            </a:r>
            <a:endParaRPr lang="en-US" sz="28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493CB-B887-4F5F-AADF-25080805D212}"/>
              </a:ext>
            </a:extLst>
          </p:cNvPr>
          <p:cNvSpPr txBox="1"/>
          <p:nvPr/>
        </p:nvSpPr>
        <p:spPr>
          <a:xfrm>
            <a:off x="1366255" y="2244534"/>
            <a:ext cx="1555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5E64A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1 2021</a:t>
            </a:r>
            <a:endParaRPr lang="en-US" sz="1200" dirty="0">
              <a:solidFill>
                <a:srgbClr val="5E64A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 Price Transparency</a:t>
            </a:r>
            <a:endParaRPr lang="en-US" sz="1200" dirty="0">
              <a:solidFill>
                <a:srgbClr val="0E101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Machine-readable files and cost comparison tool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276D1E-D5E5-692F-0107-9A49A8B6B338}"/>
              </a:ext>
            </a:extLst>
          </p:cNvPr>
          <p:cNvCxnSpPr>
            <a:cxnSpLocks/>
          </p:cNvCxnSpPr>
          <p:nvPr/>
        </p:nvCxnSpPr>
        <p:spPr>
          <a:xfrm>
            <a:off x="747562" y="3440798"/>
            <a:ext cx="10555438" cy="0"/>
          </a:xfrm>
          <a:prstGeom prst="straightConnector1">
            <a:avLst/>
          </a:prstGeom>
          <a:ln w="25400">
            <a:solidFill>
              <a:srgbClr val="5E64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2A373C9-AE17-AB18-E099-313CB95D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2" y="2312777"/>
            <a:ext cx="556683" cy="55668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B23E98-C36D-D802-9733-3A5E7387234F}"/>
              </a:ext>
            </a:extLst>
          </p:cNvPr>
          <p:cNvCxnSpPr/>
          <p:nvPr/>
        </p:nvCxnSpPr>
        <p:spPr>
          <a:xfrm>
            <a:off x="1024467" y="3013975"/>
            <a:ext cx="0" cy="426823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D70784-D79B-612D-1522-A90C4358626D}"/>
              </a:ext>
            </a:extLst>
          </p:cNvPr>
          <p:cNvSpPr txBox="1"/>
          <p:nvPr/>
        </p:nvSpPr>
        <p:spPr>
          <a:xfrm>
            <a:off x="4149926" y="2236130"/>
            <a:ext cx="16651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5E64A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1 2022</a:t>
            </a:r>
            <a:endParaRPr lang="en-US" sz="1200" dirty="0">
              <a:solidFill>
                <a:srgbClr val="5E64A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 Price Transparency</a:t>
            </a:r>
            <a:endParaRPr lang="en-US" sz="1200" dirty="0">
              <a:solidFill>
                <a:srgbClr val="0E101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penalties increase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FDFA45-6CD2-5B85-D40E-E5C87B6F821E}"/>
              </a:ext>
            </a:extLst>
          </p:cNvPr>
          <p:cNvCxnSpPr>
            <a:cxnSpLocks/>
          </p:cNvCxnSpPr>
          <p:nvPr/>
        </p:nvCxnSpPr>
        <p:spPr>
          <a:xfrm>
            <a:off x="3810000" y="3002177"/>
            <a:ext cx="0" cy="94329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8A44029-8923-D2FC-1ADA-9A60765CC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434" y="2303410"/>
            <a:ext cx="556683" cy="5566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5E09954-BF9D-3ACC-D6D1-5D9FE393AB7B}"/>
              </a:ext>
            </a:extLst>
          </p:cNvPr>
          <p:cNvSpPr txBox="1"/>
          <p:nvPr/>
        </p:nvSpPr>
        <p:spPr>
          <a:xfrm>
            <a:off x="4149926" y="4039367"/>
            <a:ext cx="1871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5E64A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1 2022</a:t>
            </a:r>
            <a:endParaRPr lang="en-US" sz="1200" dirty="0">
              <a:solidFill>
                <a:srgbClr val="5E64A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Surprises 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GFE for uninsured individuals requirement in effect</a:t>
            </a: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9DD517A3-B8FB-827F-5DA7-C2AE4E77C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447" y="4106647"/>
            <a:ext cx="556670" cy="55667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904BE06-A939-5B64-A04C-BAED4B8D814D}"/>
              </a:ext>
            </a:extLst>
          </p:cNvPr>
          <p:cNvSpPr txBox="1"/>
          <p:nvPr/>
        </p:nvSpPr>
        <p:spPr>
          <a:xfrm>
            <a:off x="6182232" y="2255533"/>
            <a:ext cx="16651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5E64A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7 2022</a:t>
            </a:r>
            <a:endParaRPr lang="en-US" sz="1200" dirty="0">
              <a:solidFill>
                <a:srgbClr val="5E64A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 in Coverage Rule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Machine-readable files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BB4B8F71-8C13-913A-7E03-079244E8C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639" y="2297770"/>
            <a:ext cx="556683" cy="556683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B94E20-D56B-3B11-2C6A-F12EFB909F86}"/>
              </a:ext>
            </a:extLst>
          </p:cNvPr>
          <p:cNvCxnSpPr/>
          <p:nvPr/>
        </p:nvCxnSpPr>
        <p:spPr>
          <a:xfrm>
            <a:off x="5846433" y="3002177"/>
            <a:ext cx="0" cy="426823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2E4F692-458D-AAA4-DFE4-E01FCFDC59F7}"/>
              </a:ext>
            </a:extLst>
          </p:cNvPr>
          <p:cNvSpPr txBox="1"/>
          <p:nvPr/>
        </p:nvSpPr>
        <p:spPr>
          <a:xfrm>
            <a:off x="7144111" y="4044816"/>
            <a:ext cx="1871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5E64A6"/>
                </a:solidFill>
                <a:effectLst/>
              </a:rPr>
              <a:t>September 14 2022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Surprises 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RFI for GFEs / AEOBs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49FF9F-5B9D-B699-27D8-DD51DB51BEC5}"/>
              </a:ext>
            </a:extLst>
          </p:cNvPr>
          <p:cNvCxnSpPr>
            <a:cxnSpLocks/>
          </p:cNvCxnSpPr>
          <p:nvPr/>
        </p:nvCxnSpPr>
        <p:spPr>
          <a:xfrm>
            <a:off x="6798470" y="3429000"/>
            <a:ext cx="0" cy="516467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576731D-EDD1-1366-2046-6AB674F35249}"/>
              </a:ext>
            </a:extLst>
          </p:cNvPr>
          <p:cNvSpPr txBox="1"/>
          <p:nvPr/>
        </p:nvSpPr>
        <p:spPr>
          <a:xfrm>
            <a:off x="8799429" y="2264829"/>
            <a:ext cx="1665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5E64A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1 2023</a:t>
            </a:r>
            <a:endParaRPr lang="en-US" sz="1200" dirty="0">
              <a:solidFill>
                <a:srgbClr val="5E64A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 in Coverage Rule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Cost-comparison tool for 500 shoppable services</a:t>
            </a:r>
          </a:p>
        </p:txBody>
      </p:sp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4E005333-97AA-B56F-373F-A2482F86C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555" y="2379447"/>
            <a:ext cx="556683" cy="556683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BC1D0E6-4283-0677-7176-9CCD8BCA97BB}"/>
              </a:ext>
            </a:extLst>
          </p:cNvPr>
          <p:cNvCxnSpPr/>
          <p:nvPr/>
        </p:nvCxnSpPr>
        <p:spPr>
          <a:xfrm>
            <a:off x="8496897" y="3027795"/>
            <a:ext cx="0" cy="426823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0471E7C-480B-279E-B0BC-AB39010291DE}"/>
              </a:ext>
            </a:extLst>
          </p:cNvPr>
          <p:cNvSpPr txBox="1"/>
          <p:nvPr/>
        </p:nvSpPr>
        <p:spPr>
          <a:xfrm>
            <a:off x="10008147" y="4054570"/>
            <a:ext cx="1871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5E64A6"/>
                </a:solidFill>
                <a:effectLst/>
              </a:rPr>
              <a:t>January 1 2024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Surprises 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Cost-comparison tool for ALL shoppable services deadline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162B80-8E2F-A36F-3CC1-3F344312693E}"/>
              </a:ext>
            </a:extLst>
          </p:cNvPr>
          <p:cNvCxnSpPr>
            <a:cxnSpLocks/>
          </p:cNvCxnSpPr>
          <p:nvPr/>
        </p:nvCxnSpPr>
        <p:spPr>
          <a:xfrm>
            <a:off x="9662506" y="3438754"/>
            <a:ext cx="0" cy="516467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E7F40D6-B680-216C-66CC-1B85A3B7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164" y="4121837"/>
            <a:ext cx="556683" cy="55668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7F1A7BB-B499-C1F1-8C93-700ECADC2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764" y="3910991"/>
            <a:ext cx="648061" cy="8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6535D8-FF33-2999-D21B-06504624606E}"/>
              </a:ext>
            </a:extLst>
          </p:cNvPr>
          <p:cNvSpPr txBox="1"/>
          <p:nvPr/>
        </p:nvSpPr>
        <p:spPr>
          <a:xfrm>
            <a:off x="6540902" y="2303751"/>
            <a:ext cx="53716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Knowing what things cost before you buy them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701E9-76B6-19E7-8CB5-426C91D8B45F}"/>
              </a:ext>
            </a:extLst>
          </p:cNvPr>
          <p:cNvSpPr txBox="1"/>
          <p:nvPr/>
        </p:nvSpPr>
        <p:spPr>
          <a:xfrm>
            <a:off x="6540904" y="1951184"/>
            <a:ext cx="4877428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000"/>
              </a:lnSpc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 sz="2800" b="1" dirty="0">
                <a:solidFill>
                  <a:srgbClr val="1203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Transparency: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40199-D906-406D-4EA3-75FB56A9887F}"/>
              </a:ext>
            </a:extLst>
          </p:cNvPr>
          <p:cNvSpPr txBox="1"/>
          <p:nvPr/>
        </p:nvSpPr>
        <p:spPr>
          <a:xfrm>
            <a:off x="6540902" y="3725457"/>
            <a:ext cx="5181005" cy="12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Hospital Price Transparency Rule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Health Plan Transparency in Coverage Rule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No Surprises Act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4E20F-9C3A-5F9B-0494-4EA7A2B58A25}"/>
              </a:ext>
            </a:extLst>
          </p:cNvPr>
          <p:cNvSpPr txBox="1"/>
          <p:nvPr/>
        </p:nvSpPr>
        <p:spPr>
          <a:xfrm>
            <a:off x="6540902" y="2956016"/>
            <a:ext cx="4877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000"/>
              </a:lnSpc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is the government trying to put a price tag on health care?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FD8D2A-A6AC-30DF-1532-835C8FEE08DF}"/>
              </a:ext>
            </a:extLst>
          </p:cNvPr>
          <p:cNvSpPr/>
          <p:nvPr/>
        </p:nvSpPr>
        <p:spPr>
          <a:xfrm>
            <a:off x="-1050399" y="-1770743"/>
            <a:ext cx="7030286" cy="10435771"/>
          </a:xfrm>
          <a:prstGeom prst="ellipse">
            <a:avLst/>
          </a:prstGeom>
          <a:solidFill>
            <a:srgbClr val="12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0332"/>
              </a:solidFill>
            </a:endParaRPr>
          </a:p>
        </p:txBody>
      </p:sp>
      <p:pic>
        <p:nvPicPr>
          <p:cNvPr id="18" name="Picture 17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415855A-5617-011A-05C7-CB1CA814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6249056"/>
            <a:ext cx="2641600" cy="37577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9C7BF9B-253F-646B-F03E-896FD91C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783" y="1657350"/>
            <a:ext cx="3543300" cy="35433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EC7C4A-B0C1-5ABA-A933-92A57EC5C585}"/>
              </a:ext>
            </a:extLst>
          </p:cNvPr>
          <p:cNvCxnSpPr/>
          <p:nvPr/>
        </p:nvCxnSpPr>
        <p:spPr>
          <a:xfrm>
            <a:off x="6641758" y="1818617"/>
            <a:ext cx="2133600" cy="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6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0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190A0068-C80B-288B-3310-76CEAE4AA0CE}"/>
              </a:ext>
            </a:extLst>
          </p:cNvPr>
          <p:cNvSpPr/>
          <p:nvPr/>
        </p:nvSpPr>
        <p:spPr>
          <a:xfrm>
            <a:off x="4203545" y="2120900"/>
            <a:ext cx="3611000" cy="3611000"/>
          </a:xfrm>
          <a:prstGeom prst="ellipse">
            <a:avLst/>
          </a:prstGeom>
          <a:solidFill>
            <a:srgbClr val="F3F4FD"/>
          </a:solidFill>
          <a:ln w="15875">
            <a:solidFill>
              <a:srgbClr val="5E64A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D6683B-E652-A8DA-470D-67B3F7D7E6AF}"/>
              </a:ext>
            </a:extLst>
          </p:cNvPr>
          <p:cNvSpPr txBox="1"/>
          <p:nvPr/>
        </p:nvSpPr>
        <p:spPr>
          <a:xfrm>
            <a:off x="4699311" y="2365385"/>
            <a:ext cx="261946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srgbClr val="5E64A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Plan Transparency in Coverage Rule</a:t>
            </a:r>
            <a:endParaRPr lang="en-US" sz="17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5E1F3-D9A6-507F-0083-71E2C798F0DF}"/>
              </a:ext>
            </a:extLst>
          </p:cNvPr>
          <p:cNvSpPr txBox="1"/>
          <p:nvPr/>
        </p:nvSpPr>
        <p:spPr>
          <a:xfrm>
            <a:off x="4877510" y="3277247"/>
            <a:ext cx="2472831" cy="1718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Consumer-friendly format for 500 “shoppable” services in 2023, all remaining services in 2024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separate machine-readable files for all services in 2022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0D97A2-8757-28B3-70B9-C80E285824D4}"/>
              </a:ext>
            </a:extLst>
          </p:cNvPr>
          <p:cNvSpPr/>
          <p:nvPr/>
        </p:nvSpPr>
        <p:spPr>
          <a:xfrm>
            <a:off x="221053" y="2120900"/>
            <a:ext cx="3611000" cy="3611000"/>
          </a:xfrm>
          <a:prstGeom prst="ellipse">
            <a:avLst/>
          </a:prstGeom>
          <a:solidFill>
            <a:srgbClr val="F3F4FD"/>
          </a:solidFill>
          <a:ln w="15875">
            <a:solidFill>
              <a:srgbClr val="5E64A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415855A-5617-011A-05C7-CB1CA814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6249056"/>
            <a:ext cx="2641600" cy="375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38295-C8AC-9D71-A2D9-6A76143A850D}"/>
              </a:ext>
            </a:extLst>
          </p:cNvPr>
          <p:cNvSpPr txBox="1"/>
          <p:nvPr/>
        </p:nvSpPr>
        <p:spPr>
          <a:xfrm>
            <a:off x="582777" y="2567694"/>
            <a:ext cx="28777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 Price Transparency Rule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CBF2F-F716-1DEC-570B-B180C0F05097}"/>
              </a:ext>
            </a:extLst>
          </p:cNvPr>
          <p:cNvSpPr txBox="1"/>
          <p:nvPr/>
        </p:nvSpPr>
        <p:spPr>
          <a:xfrm>
            <a:off x="813827" y="3374197"/>
            <a:ext cx="2472831" cy="1621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Machine-readable files for all covered items and services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Consumer-friendly format for 300 “shoppable” services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11E2A4-E796-CB32-50DB-18B31DE71DA5}"/>
              </a:ext>
            </a:extLst>
          </p:cNvPr>
          <p:cNvSpPr/>
          <p:nvPr/>
        </p:nvSpPr>
        <p:spPr>
          <a:xfrm>
            <a:off x="3339478" y="3126437"/>
            <a:ext cx="1484108" cy="1484108"/>
          </a:xfrm>
          <a:prstGeom prst="ellipse">
            <a:avLst/>
          </a:prstGeom>
          <a:solidFill>
            <a:schemeClr val="bg1">
              <a:alpha val="86717"/>
            </a:schemeClr>
          </a:solidFill>
          <a:ln w="15875">
            <a:solidFill>
              <a:srgbClr val="5E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3DF3CE-9284-A2A0-3F3F-CB1F6F236D82}"/>
              </a:ext>
            </a:extLst>
          </p:cNvPr>
          <p:cNvSpPr txBox="1"/>
          <p:nvPr/>
        </p:nvSpPr>
        <p:spPr>
          <a:xfrm>
            <a:off x="3463669" y="3409397"/>
            <a:ext cx="1301329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Negotiated rates in machine readable files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AD8A40-FC45-081F-3C5E-5725253C958E}"/>
              </a:ext>
            </a:extLst>
          </p:cNvPr>
          <p:cNvSpPr/>
          <p:nvPr/>
        </p:nvSpPr>
        <p:spPr>
          <a:xfrm>
            <a:off x="8283600" y="2145079"/>
            <a:ext cx="3611000" cy="3611000"/>
          </a:xfrm>
          <a:prstGeom prst="ellipse">
            <a:avLst/>
          </a:prstGeom>
          <a:solidFill>
            <a:srgbClr val="F3F4FD"/>
          </a:solidFill>
          <a:ln w="15875">
            <a:solidFill>
              <a:srgbClr val="5E64A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B811AA-7C3C-CD2B-EE3D-19CA57BD0D20}"/>
              </a:ext>
            </a:extLst>
          </p:cNvPr>
          <p:cNvSpPr txBox="1"/>
          <p:nvPr/>
        </p:nvSpPr>
        <p:spPr>
          <a:xfrm>
            <a:off x="8650208" y="2619606"/>
            <a:ext cx="287778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srgbClr val="5E64A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Surprises Act</a:t>
            </a:r>
            <a:endParaRPr lang="en-US" sz="17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A0F267-39DB-A287-6EEB-B0CECD218F28}"/>
              </a:ext>
            </a:extLst>
          </p:cNvPr>
          <p:cNvSpPr txBox="1"/>
          <p:nvPr/>
        </p:nvSpPr>
        <p:spPr>
          <a:xfrm>
            <a:off x="8940549" y="3242548"/>
            <a:ext cx="3030398" cy="2020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Personalized good faith estimates and AEOBS for patients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Drug cost reporting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provider directories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ID cards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Continuity of care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gag clause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4C0B498-FBE2-391C-3318-A197FF921240}"/>
              </a:ext>
            </a:extLst>
          </p:cNvPr>
          <p:cNvSpPr/>
          <p:nvPr/>
        </p:nvSpPr>
        <p:spPr>
          <a:xfrm>
            <a:off x="7424417" y="3151837"/>
            <a:ext cx="1484108" cy="1484108"/>
          </a:xfrm>
          <a:prstGeom prst="ellipse">
            <a:avLst/>
          </a:prstGeom>
          <a:solidFill>
            <a:schemeClr val="bg1">
              <a:alpha val="86717"/>
            </a:schemeClr>
          </a:solidFill>
          <a:ln w="15875">
            <a:solidFill>
              <a:srgbClr val="5E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A2165B-E088-DFD7-D42C-68705923B44E}"/>
              </a:ext>
            </a:extLst>
          </p:cNvPr>
          <p:cNvSpPr txBox="1"/>
          <p:nvPr/>
        </p:nvSpPr>
        <p:spPr>
          <a:xfrm>
            <a:off x="7424417" y="3368808"/>
            <a:ext cx="148410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Shopping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 for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comparing costs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0BFD74-5D4B-C4D7-6D4A-105E58C055E4}"/>
              </a:ext>
            </a:extLst>
          </p:cNvPr>
          <p:cNvSpPr txBox="1"/>
          <p:nvPr/>
        </p:nvSpPr>
        <p:spPr>
          <a:xfrm>
            <a:off x="8356600" y="15621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404D7D-D6BD-97CF-D477-27F47ABCE338}"/>
              </a:ext>
            </a:extLst>
          </p:cNvPr>
          <p:cNvSpPr/>
          <p:nvPr/>
        </p:nvSpPr>
        <p:spPr>
          <a:xfrm>
            <a:off x="0" y="0"/>
            <a:ext cx="12192000" cy="1151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8FB640-E2D9-4E20-7E00-F15873A27B4E}"/>
              </a:ext>
            </a:extLst>
          </p:cNvPr>
          <p:cNvCxnSpPr/>
          <p:nvPr/>
        </p:nvCxnSpPr>
        <p:spPr>
          <a:xfrm>
            <a:off x="654424" y="339674"/>
            <a:ext cx="2133600" cy="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C58256-10D8-F18F-D1BF-8E539FE05AD0}"/>
              </a:ext>
            </a:extLst>
          </p:cNvPr>
          <p:cNvSpPr txBox="1"/>
          <p:nvPr/>
        </p:nvSpPr>
        <p:spPr>
          <a:xfrm>
            <a:off x="521817" y="3996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203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Transparency Oversight</a:t>
            </a:r>
          </a:p>
        </p:txBody>
      </p:sp>
    </p:spTree>
    <p:extLst>
      <p:ext uri="{BB962C8B-B14F-4D97-AF65-F5344CB8AC3E}">
        <p14:creationId xmlns:p14="http://schemas.microsoft.com/office/powerpoint/2010/main" val="190115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0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Diagonal Corners Rounded 2">
            <a:extLst>
              <a:ext uri="{FF2B5EF4-FFF2-40B4-BE49-F238E27FC236}">
                <a16:creationId xmlns:a16="http://schemas.microsoft.com/office/drawing/2014/main" id="{CE4C5AB7-ECFB-DF98-55B9-A082BEA2C4DB}"/>
              </a:ext>
            </a:extLst>
          </p:cNvPr>
          <p:cNvSpPr/>
          <p:nvPr/>
        </p:nvSpPr>
        <p:spPr>
          <a:xfrm>
            <a:off x="3074068" y="1470702"/>
            <a:ext cx="8597006" cy="4205654"/>
          </a:xfrm>
          <a:prstGeom prst="round2DiagRect">
            <a:avLst/>
          </a:prstGeom>
          <a:solidFill>
            <a:srgbClr val="F6F1FF"/>
          </a:solidFill>
          <a:ln w="28575">
            <a:solidFill>
              <a:srgbClr val="5E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7A987D-FB62-9507-4C36-B9A99239CD7C}"/>
              </a:ext>
            </a:extLst>
          </p:cNvPr>
          <p:cNvSpPr/>
          <p:nvPr/>
        </p:nvSpPr>
        <p:spPr>
          <a:xfrm>
            <a:off x="0" y="0"/>
            <a:ext cx="12192000" cy="1151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415855A-5617-011A-05C7-CB1CA814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6249056"/>
            <a:ext cx="2641600" cy="375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38295-C8AC-9D71-A2D9-6A76143A850D}"/>
              </a:ext>
            </a:extLst>
          </p:cNvPr>
          <p:cNvSpPr txBox="1"/>
          <p:nvPr/>
        </p:nvSpPr>
        <p:spPr>
          <a:xfrm>
            <a:off x="3218215" y="1700599"/>
            <a:ext cx="8561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Hospitals must publicly display charges, including negotiated rates with payers</a:t>
            </a:r>
          </a:p>
          <a:p>
            <a:endParaRPr lang="en-US" sz="20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CBF2F-F716-1DEC-570B-B180C0F05097}"/>
              </a:ext>
            </a:extLst>
          </p:cNvPr>
          <p:cNvSpPr txBox="1"/>
          <p:nvPr/>
        </p:nvSpPr>
        <p:spPr>
          <a:xfrm>
            <a:off x="4001986" y="2069931"/>
            <a:ext cx="6526677" cy="749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 machine-readable file with all prices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Consumer-friendly list of common health care services - 300 “shoppable services” as well as the lowest prices they will accept from consumers paying out of pocket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0BFD74-5D4B-C4D7-6D4A-105E58C055E4}"/>
              </a:ext>
            </a:extLst>
          </p:cNvPr>
          <p:cNvSpPr txBox="1"/>
          <p:nvPr/>
        </p:nvSpPr>
        <p:spPr>
          <a:xfrm>
            <a:off x="8356600" y="15621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F10539-2A97-768B-4D1F-D8DE9CEE5CC2}"/>
              </a:ext>
            </a:extLst>
          </p:cNvPr>
          <p:cNvCxnSpPr/>
          <p:nvPr/>
        </p:nvCxnSpPr>
        <p:spPr>
          <a:xfrm>
            <a:off x="654424" y="339674"/>
            <a:ext cx="2133600" cy="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CC9B0C-7CE1-BBCD-88CB-D2602F60842A}"/>
              </a:ext>
            </a:extLst>
          </p:cNvPr>
          <p:cNvSpPr txBox="1"/>
          <p:nvPr/>
        </p:nvSpPr>
        <p:spPr>
          <a:xfrm>
            <a:off x="521817" y="3996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203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 Price Transparency Rule</a:t>
            </a:r>
            <a:endParaRPr lang="en-US" sz="28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E17C2E-29C4-1A11-2AB5-6AF8801DAF00}"/>
              </a:ext>
            </a:extLst>
          </p:cNvPr>
          <p:cNvSpPr txBox="1"/>
          <p:nvPr/>
        </p:nvSpPr>
        <p:spPr>
          <a:xfrm>
            <a:off x="3305299" y="3448820"/>
            <a:ext cx="8320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 people to compare prices to shop for hospital services</a:t>
            </a:r>
            <a:endParaRPr lang="en-US" sz="20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FEF71E-EBBC-F58D-82EF-C3AD4893B5E7}"/>
              </a:ext>
            </a:extLst>
          </p:cNvPr>
          <p:cNvSpPr txBox="1"/>
          <p:nvPr/>
        </p:nvSpPr>
        <p:spPr>
          <a:xfrm>
            <a:off x="3305300" y="2957866"/>
            <a:ext cx="8320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Hospitals and their employees, not ASCs or non-employed physicians</a:t>
            </a:r>
            <a:endParaRPr lang="en-US" sz="20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B1B8A3-352C-4A2C-130E-6FF78620A69A}"/>
              </a:ext>
            </a:extLst>
          </p:cNvPr>
          <p:cNvSpPr txBox="1"/>
          <p:nvPr/>
        </p:nvSpPr>
        <p:spPr>
          <a:xfrm>
            <a:off x="3305298" y="4025247"/>
            <a:ext cx="8320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1, 2021</a:t>
            </a:r>
            <a:endParaRPr lang="en-US" sz="20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B1F0EC-D02B-A06A-9F26-E506C838F707}"/>
              </a:ext>
            </a:extLst>
          </p:cNvPr>
          <p:cNvSpPr txBox="1"/>
          <p:nvPr/>
        </p:nvSpPr>
        <p:spPr>
          <a:xfrm>
            <a:off x="3305298" y="4527261"/>
            <a:ext cx="8320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Enforcement: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CMS monitors complaints and audits websites, noncompliance penalty is $300 per day until Jan. 1, 2022, when it increases to $5,500 per day *</a:t>
            </a:r>
            <a:endParaRPr lang="en-US" sz="20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F2B29C-500F-9524-7ED0-F6C3C6E84A98}"/>
              </a:ext>
            </a:extLst>
          </p:cNvPr>
          <p:cNvSpPr txBox="1"/>
          <p:nvPr/>
        </p:nvSpPr>
        <p:spPr>
          <a:xfrm>
            <a:off x="521816" y="6224725"/>
            <a:ext cx="8561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*CMS is considering expediting the timeframes by which it requires hospitals to come into full compliance upon submitting a corrective action plan and prioritizing action against hospitals that have failed entirely to post files. [see February 14, 2023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Health Affairs blog post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</a:t>
            </a: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BA9B168-501E-7DF2-D065-4746AE7AD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13" y="1799055"/>
            <a:ext cx="2180448" cy="19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9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0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Diagonal Corners Rounded 2">
            <a:extLst>
              <a:ext uri="{FF2B5EF4-FFF2-40B4-BE49-F238E27FC236}">
                <a16:creationId xmlns:a16="http://schemas.microsoft.com/office/drawing/2014/main" id="{3EA1DC7A-73E1-D242-E733-8B4F9F217B45}"/>
              </a:ext>
            </a:extLst>
          </p:cNvPr>
          <p:cNvSpPr/>
          <p:nvPr/>
        </p:nvSpPr>
        <p:spPr>
          <a:xfrm>
            <a:off x="3074068" y="1470702"/>
            <a:ext cx="8597006" cy="4205654"/>
          </a:xfrm>
          <a:prstGeom prst="round2DiagRect">
            <a:avLst/>
          </a:prstGeom>
          <a:solidFill>
            <a:srgbClr val="F6F1FF"/>
          </a:solidFill>
          <a:ln w="28575">
            <a:solidFill>
              <a:srgbClr val="5E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7A987D-FB62-9507-4C36-B9A99239CD7C}"/>
              </a:ext>
            </a:extLst>
          </p:cNvPr>
          <p:cNvSpPr/>
          <p:nvPr/>
        </p:nvSpPr>
        <p:spPr>
          <a:xfrm>
            <a:off x="0" y="0"/>
            <a:ext cx="12192000" cy="1151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415855A-5617-011A-05C7-CB1CA814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6249056"/>
            <a:ext cx="2641600" cy="375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38295-C8AC-9D71-A2D9-6A76143A850D}"/>
              </a:ext>
            </a:extLst>
          </p:cNvPr>
          <p:cNvSpPr txBox="1"/>
          <p:nvPr/>
        </p:nvSpPr>
        <p:spPr>
          <a:xfrm>
            <a:off x="3218216" y="1700599"/>
            <a:ext cx="8407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July 1, 2022, plans must share price information via public machine-readable files </a:t>
            </a:r>
            <a:endParaRPr lang="en-US" sz="15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CBF2F-F716-1DEC-570B-B180C0F05097}"/>
              </a:ext>
            </a:extLst>
          </p:cNvPr>
          <p:cNvSpPr txBox="1"/>
          <p:nvPr/>
        </p:nvSpPr>
        <p:spPr>
          <a:xfrm>
            <a:off x="4001986" y="2283468"/>
            <a:ext cx="6526677" cy="82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5E64A6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In-network negotiated payment rates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5E64A6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Out-of-network allowed amounts 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5E64A6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Pricing information for prescription drugs (deadline will be in later rulemaking)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0BFD74-5D4B-C4D7-6D4A-105E58C055E4}"/>
              </a:ext>
            </a:extLst>
          </p:cNvPr>
          <p:cNvSpPr txBox="1"/>
          <p:nvPr/>
        </p:nvSpPr>
        <p:spPr>
          <a:xfrm>
            <a:off x="8356600" y="15621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F10539-2A97-768B-4D1F-D8DE9CEE5CC2}"/>
              </a:ext>
            </a:extLst>
          </p:cNvPr>
          <p:cNvCxnSpPr/>
          <p:nvPr/>
        </p:nvCxnSpPr>
        <p:spPr>
          <a:xfrm>
            <a:off x="654424" y="339674"/>
            <a:ext cx="2133600" cy="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CC9B0C-7CE1-BBCD-88CB-D2602F60842A}"/>
              </a:ext>
            </a:extLst>
          </p:cNvPr>
          <p:cNvSpPr txBox="1"/>
          <p:nvPr/>
        </p:nvSpPr>
        <p:spPr>
          <a:xfrm>
            <a:off x="521817" y="399655"/>
            <a:ext cx="8561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203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Plan Transparency in Coverage Rule</a:t>
            </a:r>
            <a:endParaRPr lang="en-US" sz="28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E17C2E-29C4-1A11-2AB5-6AF8801DAF00}"/>
              </a:ext>
            </a:extLst>
          </p:cNvPr>
          <p:cNvSpPr txBox="1"/>
          <p:nvPr/>
        </p:nvSpPr>
        <p:spPr>
          <a:xfrm>
            <a:off x="3305299" y="4151394"/>
            <a:ext cx="8320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 wide variation in in-network rates, help insured people shop for health plans and uninsured negotiate charges</a:t>
            </a:r>
            <a:endParaRPr lang="en-US" sz="20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FEF71E-EBBC-F58D-82EF-C3AD4893B5E7}"/>
              </a:ext>
            </a:extLst>
          </p:cNvPr>
          <p:cNvSpPr txBox="1"/>
          <p:nvPr/>
        </p:nvSpPr>
        <p:spPr>
          <a:xfrm>
            <a:off x="3305300" y="3660440"/>
            <a:ext cx="8320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health plans</a:t>
            </a:r>
            <a:endParaRPr lang="en-US" sz="20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B1F0EC-D02B-A06A-9F26-E506C838F707}"/>
              </a:ext>
            </a:extLst>
          </p:cNvPr>
          <p:cNvSpPr txBox="1"/>
          <p:nvPr/>
        </p:nvSpPr>
        <p:spPr>
          <a:xfrm>
            <a:off x="3305298" y="4949032"/>
            <a:ext cx="8320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Enforcement: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Oversight by state regulators; CMS may also require corrective actions and/or imposing a civil money penalty up to $100 per day.</a:t>
            </a:r>
            <a:endParaRPr lang="en-US" sz="2000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7B76E-AA70-D781-69A5-B3879367F439}"/>
              </a:ext>
            </a:extLst>
          </p:cNvPr>
          <p:cNvSpPr txBox="1"/>
          <p:nvPr/>
        </p:nvSpPr>
        <p:spPr>
          <a:xfrm>
            <a:off x="3298246" y="3142123"/>
            <a:ext cx="8320641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latin typeface="+mj-lt"/>
              </a:rPr>
              <a:t>By Jan 1, 2023, self-service tool showing personalized out-of-pocket costs for 500 prospective items and services </a:t>
            </a: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latin typeface="+mj-lt"/>
              </a:rPr>
              <a:t>By Jan 1, 2024, tool must include all items and services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91ACD7D-1349-55B1-E581-C60E396B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1700599"/>
            <a:ext cx="2043056" cy="20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7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37A987D-FB62-9507-4C36-B9A99239CD7C}"/>
              </a:ext>
            </a:extLst>
          </p:cNvPr>
          <p:cNvSpPr/>
          <p:nvPr/>
        </p:nvSpPr>
        <p:spPr>
          <a:xfrm>
            <a:off x="0" y="0"/>
            <a:ext cx="12192000" cy="1151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38295-C8AC-9D71-A2D9-6A76143A850D}"/>
              </a:ext>
            </a:extLst>
          </p:cNvPr>
          <p:cNvSpPr txBox="1"/>
          <p:nvPr/>
        </p:nvSpPr>
        <p:spPr>
          <a:xfrm>
            <a:off x="795526" y="2255554"/>
            <a:ext cx="5188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D4C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When: </a:t>
            </a:r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1, 2022</a:t>
            </a:r>
            <a:endParaRPr lang="en-US" sz="1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0BFD74-5D4B-C4D7-6D4A-105E58C055E4}"/>
              </a:ext>
            </a:extLst>
          </p:cNvPr>
          <p:cNvSpPr txBox="1"/>
          <p:nvPr/>
        </p:nvSpPr>
        <p:spPr>
          <a:xfrm>
            <a:off x="8356600" y="15621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F10539-2A97-768B-4D1F-D8DE9CEE5CC2}"/>
              </a:ext>
            </a:extLst>
          </p:cNvPr>
          <p:cNvCxnSpPr/>
          <p:nvPr/>
        </p:nvCxnSpPr>
        <p:spPr>
          <a:xfrm>
            <a:off x="654424" y="339674"/>
            <a:ext cx="2133600" cy="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CC9B0C-7CE1-BBCD-88CB-D2602F60842A}"/>
              </a:ext>
            </a:extLst>
          </p:cNvPr>
          <p:cNvSpPr txBox="1"/>
          <p:nvPr/>
        </p:nvSpPr>
        <p:spPr>
          <a:xfrm>
            <a:off x="521817" y="399655"/>
            <a:ext cx="7167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Basics: No Surprises Act  </a:t>
            </a:r>
            <a:endParaRPr lang="en-US" sz="28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FEF71E-EBBC-F58D-82EF-C3AD4893B5E7}"/>
              </a:ext>
            </a:extLst>
          </p:cNvPr>
          <p:cNvSpPr txBox="1"/>
          <p:nvPr/>
        </p:nvSpPr>
        <p:spPr>
          <a:xfrm>
            <a:off x="795529" y="2794163"/>
            <a:ext cx="6352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D4C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What: 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Holds patients harmless from big surprise medical bills: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B4A48-5B97-44E5-EACC-2B0BFF05A6D7}"/>
              </a:ext>
            </a:extLst>
          </p:cNvPr>
          <p:cNvSpPr txBox="1"/>
          <p:nvPr/>
        </p:nvSpPr>
        <p:spPr>
          <a:xfrm>
            <a:off x="818363" y="3440494"/>
            <a:ext cx="5019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Patients only pay in-network cost-sharing; providers can’t bill them without permission.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arbitration process will settle fights about reimbursement and leave the patient out of it entirely. 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Includes multiple </a:t>
            </a:r>
            <a:r>
              <a:rPr lang="en-US" sz="16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transparency mandates </a:t>
            </a:r>
            <a:r>
              <a:rPr lang="en-US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health plans and providers.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696A9BD-7FDC-FB3A-8D81-BF6A20EE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411" y="6249056"/>
            <a:ext cx="3278778" cy="84633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94BDB4D-65D6-5E29-5CFA-FA5ABF753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919" y="1959423"/>
            <a:ext cx="4020649" cy="29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7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0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66C07DE-1E1C-94D7-434F-55F40A577073}"/>
              </a:ext>
            </a:extLst>
          </p:cNvPr>
          <p:cNvCxnSpPr>
            <a:cxnSpLocks/>
          </p:cNvCxnSpPr>
          <p:nvPr/>
        </p:nvCxnSpPr>
        <p:spPr>
          <a:xfrm>
            <a:off x="5345910" y="3458035"/>
            <a:ext cx="1024486" cy="838526"/>
          </a:xfrm>
          <a:prstGeom prst="line">
            <a:avLst/>
          </a:prstGeom>
          <a:ln w="15875">
            <a:solidFill>
              <a:srgbClr val="120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302BE8-2721-02BE-FF20-087D3A0CAF05}"/>
              </a:ext>
            </a:extLst>
          </p:cNvPr>
          <p:cNvCxnSpPr>
            <a:cxnSpLocks/>
          </p:cNvCxnSpPr>
          <p:nvPr/>
        </p:nvCxnSpPr>
        <p:spPr>
          <a:xfrm>
            <a:off x="1865323" y="3465991"/>
            <a:ext cx="0" cy="807365"/>
          </a:xfrm>
          <a:prstGeom prst="line">
            <a:avLst/>
          </a:prstGeom>
          <a:ln w="15875">
            <a:solidFill>
              <a:srgbClr val="120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37A987D-FB62-9507-4C36-B9A99239CD7C}"/>
              </a:ext>
            </a:extLst>
          </p:cNvPr>
          <p:cNvSpPr/>
          <p:nvPr/>
        </p:nvSpPr>
        <p:spPr>
          <a:xfrm>
            <a:off x="0" y="0"/>
            <a:ext cx="12192000" cy="1151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415855A-5617-011A-05C7-CB1CA814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6249056"/>
            <a:ext cx="2641600" cy="3757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0BFD74-5D4B-C4D7-6D4A-105E58C055E4}"/>
              </a:ext>
            </a:extLst>
          </p:cNvPr>
          <p:cNvSpPr txBox="1"/>
          <p:nvPr/>
        </p:nvSpPr>
        <p:spPr>
          <a:xfrm>
            <a:off x="8356600" y="135983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F10539-2A97-768B-4D1F-D8DE9CEE5CC2}"/>
              </a:ext>
            </a:extLst>
          </p:cNvPr>
          <p:cNvCxnSpPr/>
          <p:nvPr/>
        </p:nvCxnSpPr>
        <p:spPr>
          <a:xfrm>
            <a:off x="654424" y="339674"/>
            <a:ext cx="2133600" cy="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CC9B0C-7CE1-BBCD-88CB-D2602F60842A}"/>
              </a:ext>
            </a:extLst>
          </p:cNvPr>
          <p:cNvSpPr txBox="1"/>
          <p:nvPr/>
        </p:nvSpPr>
        <p:spPr>
          <a:xfrm>
            <a:off x="521817" y="399655"/>
            <a:ext cx="10895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NSA Price Transparency Mandates Are Not Yet Implemented</a:t>
            </a:r>
            <a:endParaRPr lang="en-US" sz="24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0359C6-086B-46A7-BB9A-EFFF2DDAB543}"/>
              </a:ext>
            </a:extLst>
          </p:cNvPr>
          <p:cNvSpPr/>
          <p:nvPr/>
        </p:nvSpPr>
        <p:spPr>
          <a:xfrm>
            <a:off x="951827" y="1598633"/>
            <a:ext cx="1836197" cy="1836197"/>
          </a:xfrm>
          <a:prstGeom prst="ellipse">
            <a:avLst/>
          </a:prstGeom>
          <a:solidFill>
            <a:srgbClr val="120332"/>
          </a:solidFill>
          <a:ln>
            <a:noFill/>
          </a:ln>
          <a:effectLst>
            <a:outerShdw blurRad="190500" dist="127000" dir="5400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033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8C41CA-8378-6904-0F22-612B96C03157}"/>
              </a:ext>
            </a:extLst>
          </p:cNvPr>
          <p:cNvSpPr/>
          <p:nvPr/>
        </p:nvSpPr>
        <p:spPr>
          <a:xfrm>
            <a:off x="951825" y="4273356"/>
            <a:ext cx="1836197" cy="1836197"/>
          </a:xfrm>
          <a:prstGeom prst="ellipse">
            <a:avLst/>
          </a:prstGeom>
          <a:solidFill>
            <a:srgbClr val="5E64A6"/>
          </a:solidFill>
          <a:ln>
            <a:noFill/>
          </a:ln>
          <a:effectLst>
            <a:outerShdw blurRad="190500" dist="127000" dir="5400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C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C68F49-50A3-C111-2BA7-9A2781A898F0}"/>
              </a:ext>
            </a:extLst>
          </p:cNvPr>
          <p:cNvSpPr txBox="1"/>
          <p:nvPr/>
        </p:nvSpPr>
        <p:spPr>
          <a:xfrm>
            <a:off x="951825" y="2184063"/>
            <a:ext cx="18361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Faith Estimates for insured patients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48B928-9924-292C-437C-9A193FF9BCBA}"/>
              </a:ext>
            </a:extLst>
          </p:cNvPr>
          <p:cNvSpPr/>
          <p:nvPr/>
        </p:nvSpPr>
        <p:spPr>
          <a:xfrm>
            <a:off x="1763533" y="3342495"/>
            <a:ext cx="212780" cy="212780"/>
          </a:xfrm>
          <a:prstGeom prst="ellipse">
            <a:avLst/>
          </a:prstGeom>
          <a:solidFill>
            <a:srgbClr val="5E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7CDC14-748A-FD9A-4A26-91E19D952C8B}"/>
              </a:ext>
            </a:extLst>
          </p:cNvPr>
          <p:cNvSpPr/>
          <p:nvPr/>
        </p:nvSpPr>
        <p:spPr>
          <a:xfrm>
            <a:off x="1763533" y="4181021"/>
            <a:ext cx="212780" cy="212780"/>
          </a:xfrm>
          <a:prstGeom prst="ellipse">
            <a:avLst/>
          </a:prstGeom>
          <a:solidFill>
            <a:srgbClr val="12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EF5B35-6451-63FA-79F0-2C2CA222202F}"/>
              </a:ext>
            </a:extLst>
          </p:cNvPr>
          <p:cNvSpPr txBox="1"/>
          <p:nvPr/>
        </p:nvSpPr>
        <p:spPr>
          <a:xfrm>
            <a:off x="1097280" y="4621220"/>
            <a:ext cx="15843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 EOB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974CB0-156B-DC3A-03B1-20D71018155F}"/>
              </a:ext>
            </a:extLst>
          </p:cNvPr>
          <p:cNvSpPr txBox="1"/>
          <p:nvPr/>
        </p:nvSpPr>
        <p:spPr>
          <a:xfrm>
            <a:off x="971356" y="4903931"/>
            <a:ext cx="183619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Consumers can request information about coverage BEFORE services are provided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7DA0F6-4316-A068-F717-1705F6EBEDE0}"/>
              </a:ext>
            </a:extLst>
          </p:cNvPr>
          <p:cNvCxnSpPr>
            <a:cxnSpLocks/>
            <a:stCxn id="47" idx="7"/>
            <a:endCxn id="48" idx="7"/>
          </p:cNvCxnSpPr>
          <p:nvPr/>
        </p:nvCxnSpPr>
        <p:spPr>
          <a:xfrm flipH="1">
            <a:off x="4359423" y="3373656"/>
            <a:ext cx="1024486" cy="838526"/>
          </a:xfrm>
          <a:prstGeom prst="line">
            <a:avLst/>
          </a:prstGeom>
          <a:ln w="15875">
            <a:solidFill>
              <a:srgbClr val="120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2E2BE1C4-99DF-A388-89AA-A84AA9B2E7E4}"/>
              </a:ext>
            </a:extLst>
          </p:cNvPr>
          <p:cNvSpPr/>
          <p:nvPr/>
        </p:nvSpPr>
        <p:spPr>
          <a:xfrm>
            <a:off x="4390584" y="1598633"/>
            <a:ext cx="1836197" cy="1836197"/>
          </a:xfrm>
          <a:prstGeom prst="ellipse">
            <a:avLst/>
          </a:prstGeom>
          <a:solidFill>
            <a:srgbClr val="120332"/>
          </a:solidFill>
          <a:ln>
            <a:noFill/>
          </a:ln>
          <a:effectLst>
            <a:outerShdw blurRad="190500" dist="127000" dir="5400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0332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67E629-3A7E-6092-080D-743744EAFCF2}"/>
              </a:ext>
            </a:extLst>
          </p:cNvPr>
          <p:cNvSpPr/>
          <p:nvPr/>
        </p:nvSpPr>
        <p:spPr>
          <a:xfrm>
            <a:off x="3366096" y="4273356"/>
            <a:ext cx="1836197" cy="1836197"/>
          </a:xfrm>
          <a:prstGeom prst="ellipse">
            <a:avLst/>
          </a:prstGeom>
          <a:solidFill>
            <a:srgbClr val="5E64A6"/>
          </a:solidFill>
          <a:ln>
            <a:noFill/>
          </a:ln>
          <a:effectLst>
            <a:outerShdw blurRad="190500" dist="127000" dir="5400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C0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517B90-B794-5AFB-4C83-0C9A8E72D058}"/>
              </a:ext>
            </a:extLst>
          </p:cNvPr>
          <p:cNvSpPr txBox="1"/>
          <p:nvPr/>
        </p:nvSpPr>
        <p:spPr>
          <a:xfrm>
            <a:off x="4390583" y="2244466"/>
            <a:ext cx="1836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Provider Directories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8DAD6DE-0DA6-71D9-330F-C3D706A93367}"/>
              </a:ext>
            </a:extLst>
          </p:cNvPr>
          <p:cNvSpPr/>
          <p:nvPr/>
        </p:nvSpPr>
        <p:spPr>
          <a:xfrm>
            <a:off x="5202290" y="3342495"/>
            <a:ext cx="212780" cy="212780"/>
          </a:xfrm>
          <a:prstGeom prst="ellipse">
            <a:avLst/>
          </a:prstGeom>
          <a:solidFill>
            <a:srgbClr val="5E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9CDB49-A826-BE1B-C2F4-5D532788B21E}"/>
              </a:ext>
            </a:extLst>
          </p:cNvPr>
          <p:cNvSpPr/>
          <p:nvPr/>
        </p:nvSpPr>
        <p:spPr>
          <a:xfrm>
            <a:off x="4177804" y="4181021"/>
            <a:ext cx="212780" cy="212780"/>
          </a:xfrm>
          <a:prstGeom prst="ellipse">
            <a:avLst/>
          </a:prstGeom>
          <a:solidFill>
            <a:srgbClr val="12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99DE9A-D0A7-12A0-9954-C5FA9C808B5E}"/>
              </a:ext>
            </a:extLst>
          </p:cNvPr>
          <p:cNvSpPr txBox="1"/>
          <p:nvPr/>
        </p:nvSpPr>
        <p:spPr>
          <a:xfrm>
            <a:off x="3481667" y="4928997"/>
            <a:ext cx="1565721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Plans must verify and update every 90 days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748D8B5-1A47-704C-41F2-FDB1321B30C5}"/>
              </a:ext>
            </a:extLst>
          </p:cNvPr>
          <p:cNvSpPr/>
          <p:nvPr/>
        </p:nvSpPr>
        <p:spPr>
          <a:xfrm>
            <a:off x="5396554" y="4273356"/>
            <a:ext cx="1836197" cy="1836197"/>
          </a:xfrm>
          <a:prstGeom prst="ellipse">
            <a:avLst/>
          </a:prstGeom>
          <a:solidFill>
            <a:srgbClr val="5E64A6"/>
          </a:solidFill>
          <a:ln>
            <a:noFill/>
          </a:ln>
          <a:effectLst>
            <a:outerShdw blurRad="190500" dist="127000" dir="5400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C0FF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B587FE4-8964-1200-9867-25DECFE4B1B0}"/>
              </a:ext>
            </a:extLst>
          </p:cNvPr>
          <p:cNvSpPr/>
          <p:nvPr/>
        </p:nvSpPr>
        <p:spPr>
          <a:xfrm>
            <a:off x="6188315" y="4181021"/>
            <a:ext cx="212780" cy="212780"/>
          </a:xfrm>
          <a:prstGeom prst="ellipse">
            <a:avLst/>
          </a:prstGeom>
          <a:solidFill>
            <a:srgbClr val="12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ACC4A9-BD01-22C0-2236-F562C6174F64}"/>
              </a:ext>
            </a:extLst>
          </p:cNvPr>
          <p:cNvSpPr txBox="1"/>
          <p:nvPr/>
        </p:nvSpPr>
        <p:spPr>
          <a:xfrm>
            <a:off x="5604708" y="4880802"/>
            <a:ext cx="1410687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Providers must tell plans when things change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Rectangle: Diagonal Corners Rounded 2">
            <a:extLst>
              <a:ext uri="{FF2B5EF4-FFF2-40B4-BE49-F238E27FC236}">
                <a16:creationId xmlns:a16="http://schemas.microsoft.com/office/drawing/2014/main" id="{D16E761F-6BB3-8799-42AF-A8206AF2C7B4}"/>
              </a:ext>
            </a:extLst>
          </p:cNvPr>
          <p:cNvSpPr/>
          <p:nvPr/>
        </p:nvSpPr>
        <p:spPr>
          <a:xfrm>
            <a:off x="7767019" y="1627191"/>
            <a:ext cx="3931255" cy="396541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E4D8F1A-AC8C-D20D-894F-564F9089AA87}"/>
              </a:ext>
            </a:extLst>
          </p:cNvPr>
          <p:cNvSpPr txBox="1"/>
          <p:nvPr/>
        </p:nvSpPr>
        <p:spPr>
          <a:xfrm>
            <a:off x="8784326" y="1949148"/>
            <a:ext cx="2999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Comparison Tool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E641C30-A7E1-DF70-AAA2-F59FD547C82C}"/>
              </a:ext>
            </a:extLst>
          </p:cNvPr>
          <p:cNvSpPr txBox="1"/>
          <p:nvPr/>
        </p:nvSpPr>
        <p:spPr>
          <a:xfrm>
            <a:off x="8622635" y="2253735"/>
            <a:ext cx="2647578" cy="6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Consumer-facing tool must be available online showing price comparisons across providers</a:t>
            </a:r>
          </a:p>
        </p:txBody>
      </p:sp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A4806220-1EAF-4B92-2BAA-C8278B06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297" y="1996523"/>
            <a:ext cx="608338" cy="68977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7BBB683-EEEC-3BD6-0C4E-8C167E43DF64}"/>
              </a:ext>
            </a:extLst>
          </p:cNvPr>
          <p:cNvSpPr txBox="1"/>
          <p:nvPr/>
        </p:nvSpPr>
        <p:spPr>
          <a:xfrm>
            <a:off x="8352313" y="299402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303F3D-8298-4DBD-49B7-2B6CEAEDF123}"/>
              </a:ext>
            </a:extLst>
          </p:cNvPr>
          <p:cNvSpPr txBox="1"/>
          <p:nvPr/>
        </p:nvSpPr>
        <p:spPr>
          <a:xfrm>
            <a:off x="8834486" y="3332560"/>
            <a:ext cx="2154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Cost-Sharing on </a:t>
            </a:r>
          </a:p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Membership ID Cards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289D497-8C18-B7BE-584D-315F7BC5A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792" y="3216871"/>
            <a:ext cx="707663" cy="65470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02E59D-A80C-CD8B-9C26-E38E54DE9138}"/>
              </a:ext>
            </a:extLst>
          </p:cNvPr>
          <p:cNvCxnSpPr/>
          <p:nvPr/>
        </p:nvCxnSpPr>
        <p:spPr>
          <a:xfrm>
            <a:off x="7696392" y="2873155"/>
            <a:ext cx="3931255" cy="0"/>
          </a:xfrm>
          <a:prstGeom prst="line">
            <a:avLst/>
          </a:prstGeom>
          <a:ln w="22225">
            <a:solidFill>
              <a:srgbClr val="F6F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2A9431-F1FD-C76A-7417-AD475628C0B5}"/>
              </a:ext>
            </a:extLst>
          </p:cNvPr>
          <p:cNvCxnSpPr/>
          <p:nvPr/>
        </p:nvCxnSpPr>
        <p:spPr>
          <a:xfrm>
            <a:off x="7696392" y="4033958"/>
            <a:ext cx="3931255" cy="0"/>
          </a:xfrm>
          <a:prstGeom prst="line">
            <a:avLst/>
          </a:prstGeom>
          <a:ln w="22225">
            <a:solidFill>
              <a:srgbClr val="F6F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927284-710D-C233-6CD2-82851138B12F}"/>
              </a:ext>
            </a:extLst>
          </p:cNvPr>
          <p:cNvSpPr txBox="1"/>
          <p:nvPr/>
        </p:nvSpPr>
        <p:spPr>
          <a:xfrm>
            <a:off x="8846088" y="4536543"/>
            <a:ext cx="2721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Machine-Readable Files and Prescription Drug Prices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1097AE1-3378-22B9-531D-A0C1237E1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799" y="4438473"/>
            <a:ext cx="704527" cy="5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2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0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37A987D-FB62-9507-4C36-B9A99239CD7C}"/>
              </a:ext>
            </a:extLst>
          </p:cNvPr>
          <p:cNvSpPr/>
          <p:nvPr/>
        </p:nvSpPr>
        <p:spPr>
          <a:xfrm>
            <a:off x="0" y="0"/>
            <a:ext cx="12192000" cy="1151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415855A-5617-011A-05C7-CB1CA814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6249056"/>
            <a:ext cx="2641600" cy="3757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ECBF2F-F716-1DEC-570B-B180C0F05097}"/>
              </a:ext>
            </a:extLst>
          </p:cNvPr>
          <p:cNvSpPr txBox="1"/>
          <p:nvPr/>
        </p:nvSpPr>
        <p:spPr>
          <a:xfrm>
            <a:off x="3600334" y="2316040"/>
            <a:ext cx="6526677" cy="115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diagnosis and service codes, </a:t>
            </a:r>
          </a:p>
          <a:p>
            <a:pPr marL="342900" lvl="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itemized list and description of anticipated items and services and the expected charge, </a:t>
            </a:r>
          </a:p>
          <a:p>
            <a:pPr marL="342900" lvl="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disclaimers -- GFEs are subject to change.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0BFD74-5D4B-C4D7-6D4A-105E58C055E4}"/>
              </a:ext>
            </a:extLst>
          </p:cNvPr>
          <p:cNvSpPr txBox="1"/>
          <p:nvPr/>
        </p:nvSpPr>
        <p:spPr>
          <a:xfrm>
            <a:off x="8356600" y="15621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F10539-2A97-768B-4D1F-D8DE9CEE5CC2}"/>
              </a:ext>
            </a:extLst>
          </p:cNvPr>
          <p:cNvCxnSpPr/>
          <p:nvPr/>
        </p:nvCxnSpPr>
        <p:spPr>
          <a:xfrm>
            <a:off x="654424" y="339674"/>
            <a:ext cx="2133600" cy="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CC9B0C-7CE1-BBCD-88CB-D2602F60842A}"/>
              </a:ext>
            </a:extLst>
          </p:cNvPr>
          <p:cNvSpPr txBox="1"/>
          <p:nvPr/>
        </p:nvSpPr>
        <p:spPr>
          <a:xfrm>
            <a:off x="521817" y="399655"/>
            <a:ext cx="9322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Transparency: Good Faith Estimate</a:t>
            </a:r>
            <a:endParaRPr lang="en-US" sz="28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8B6C9-0F77-DFD0-0A88-7BAF401AA48B}"/>
              </a:ext>
            </a:extLst>
          </p:cNvPr>
          <p:cNvSpPr txBox="1"/>
          <p:nvPr/>
        </p:nvSpPr>
        <p:spPr>
          <a:xfrm>
            <a:off x="3218215" y="1454535"/>
            <a:ext cx="8561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faith estimates are an estimated cost of the anticipated items and services. At the baseline, the convening provider must include:</a:t>
            </a:r>
            <a:endParaRPr lang="en-US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133B2-D780-89BC-597E-4E128BA510A1}"/>
              </a:ext>
            </a:extLst>
          </p:cNvPr>
          <p:cNvSpPr txBox="1"/>
          <p:nvPr/>
        </p:nvSpPr>
        <p:spPr>
          <a:xfrm>
            <a:off x="3600334" y="4144816"/>
            <a:ext cx="6526677" cy="1064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include estimates from providers who deliver ancillary services</a:t>
            </a:r>
          </a:p>
          <a:p>
            <a:pPr marL="342900" lvl="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delivered in 1-3 business days depending on how far a service is scheduled in advance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D81E1-4B7D-365C-C45D-20619FF0E9E3}"/>
              </a:ext>
            </a:extLst>
          </p:cNvPr>
          <p:cNvSpPr txBox="1"/>
          <p:nvPr/>
        </p:nvSpPr>
        <p:spPr>
          <a:xfrm>
            <a:off x="3218215" y="3716237"/>
            <a:ext cx="8561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GFE Requirements:</a:t>
            </a:r>
            <a:endParaRPr lang="en-US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2EAA11-7AB5-FC9C-0C76-4511C50CECD4}"/>
              </a:ext>
            </a:extLst>
          </p:cNvPr>
          <p:cNvSpPr txBox="1"/>
          <p:nvPr/>
        </p:nvSpPr>
        <p:spPr>
          <a:xfrm>
            <a:off x="3156970" y="5355510"/>
            <a:ext cx="8561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January 1, 2022 for uninsured and self-paying patients. </a:t>
            </a:r>
            <a:endParaRPr lang="en-US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CA62EDE-AC26-130C-D13E-579094402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17" y="1536679"/>
            <a:ext cx="1498424" cy="20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3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0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37A987D-FB62-9507-4C36-B9A99239CD7C}"/>
              </a:ext>
            </a:extLst>
          </p:cNvPr>
          <p:cNvSpPr/>
          <p:nvPr/>
        </p:nvSpPr>
        <p:spPr>
          <a:xfrm>
            <a:off x="0" y="0"/>
            <a:ext cx="12192000" cy="1151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415855A-5617-011A-05C7-CB1CA814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6249056"/>
            <a:ext cx="2641600" cy="3757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ECBF2F-F716-1DEC-570B-B180C0F05097}"/>
              </a:ext>
            </a:extLst>
          </p:cNvPr>
          <p:cNvSpPr txBox="1"/>
          <p:nvPr/>
        </p:nvSpPr>
        <p:spPr>
          <a:xfrm>
            <a:off x="3600334" y="2503528"/>
            <a:ext cx="6526677" cy="168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good faith estimate delivered by a provider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regarding the individual’s cost-sharing, deductibles, out-of-pocket expenses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applicable information on medical management techniques, such as prior authorizations</a:t>
            </a: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5E64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TIMEFRAME: 1-3 business days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0BFD74-5D4B-C4D7-6D4A-105E58C055E4}"/>
              </a:ext>
            </a:extLst>
          </p:cNvPr>
          <p:cNvSpPr txBox="1"/>
          <p:nvPr/>
        </p:nvSpPr>
        <p:spPr>
          <a:xfrm>
            <a:off x="8356600" y="15621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F10539-2A97-768B-4D1F-D8DE9CEE5CC2}"/>
              </a:ext>
            </a:extLst>
          </p:cNvPr>
          <p:cNvCxnSpPr/>
          <p:nvPr/>
        </p:nvCxnSpPr>
        <p:spPr>
          <a:xfrm>
            <a:off x="654424" y="339674"/>
            <a:ext cx="2133600" cy="0"/>
          </a:xfrm>
          <a:prstGeom prst="line">
            <a:avLst/>
          </a:prstGeom>
          <a:ln w="2540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CC9B0C-7CE1-BBCD-88CB-D2602F60842A}"/>
              </a:ext>
            </a:extLst>
          </p:cNvPr>
          <p:cNvSpPr txBox="1"/>
          <p:nvPr/>
        </p:nvSpPr>
        <p:spPr>
          <a:xfrm>
            <a:off x="521816" y="399655"/>
            <a:ext cx="11257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Transparency: Advanced Explanation of Benefits (AEOB)</a:t>
            </a:r>
            <a:endParaRPr lang="en-US" sz="2800" b="1" dirty="0">
              <a:solidFill>
                <a:srgbClr val="1203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8B6C9-0F77-DFD0-0A88-7BAF401AA48B}"/>
              </a:ext>
            </a:extLst>
          </p:cNvPr>
          <p:cNvSpPr txBox="1"/>
          <p:nvPr/>
        </p:nvSpPr>
        <p:spPr>
          <a:xfrm>
            <a:off x="3218215" y="1750682"/>
            <a:ext cx="8561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explanation of benefits means a health plan must provide patients with an estimate BEFORE a service takes place that includes:</a:t>
            </a:r>
            <a:endParaRPr lang="en-US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D81E1-4B7D-365C-C45D-20619FF0E9E3}"/>
              </a:ext>
            </a:extLst>
          </p:cNvPr>
          <p:cNvSpPr txBox="1"/>
          <p:nvPr/>
        </p:nvSpPr>
        <p:spPr>
          <a:xfrm>
            <a:off x="3218215" y="4649569"/>
            <a:ext cx="8561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E101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official operational details beyond what is written in the law. Not enforced until CMS issues a rule. </a:t>
            </a:r>
            <a:endParaRPr lang="en-US" b="1" dirty="0">
              <a:solidFill>
                <a:srgbClr val="5E64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DBDD72-6423-A9D1-8B2F-936D3847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24" y="1665362"/>
            <a:ext cx="1977102" cy="24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1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12120a-46a1-42c0-9dcc-e4fce46f5934" xsi:nil="true"/>
    <lcf76f155ced4ddcb4097134ff3c332f xmlns="e448e0fd-a42c-4a84-9eba-bf57c12d7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83564DEF44840B41F765EEBE5E41E" ma:contentTypeVersion="12" ma:contentTypeDescription="Create a new document." ma:contentTypeScope="" ma:versionID="7d51221a7544a93e35cc0ffc83ecbee4">
  <xsd:schema xmlns:xsd="http://www.w3.org/2001/XMLSchema" xmlns:xs="http://www.w3.org/2001/XMLSchema" xmlns:p="http://schemas.microsoft.com/office/2006/metadata/properties" xmlns:ns2="e448e0fd-a42c-4a84-9eba-bf57c12d733b" xmlns:ns3="4e12120a-46a1-42c0-9dcc-e4fce46f5934" targetNamespace="http://schemas.microsoft.com/office/2006/metadata/properties" ma:root="true" ma:fieldsID="7447268b200600e0874a5a78df87da81" ns2:_="" ns3:_="">
    <xsd:import namespace="e448e0fd-a42c-4a84-9eba-bf57c12d733b"/>
    <xsd:import namespace="4e12120a-46a1-42c0-9dcc-e4fce46f5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e0fd-a42c-4a84-9eba-bf57c12d7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a74320e-c346-498a-8cbb-862207632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2120a-46a1-42c0-9dcc-e4fce46f59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de15a85-3e3d-4ad4-95a4-3b267195f855}" ma:internalName="TaxCatchAll" ma:showField="CatchAllData" ma:web="4e12120a-46a1-42c0-9dcc-e4fce46f59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95A34-1B56-470F-A230-4C9D7DB6B5C9}">
  <ds:schemaRefs>
    <ds:schemaRef ds:uri="http://schemas.microsoft.com/office/2006/metadata/properties"/>
    <ds:schemaRef ds:uri="http://schemas.microsoft.com/office/infopath/2007/PartnerControls"/>
    <ds:schemaRef ds:uri="4e12120a-46a1-42c0-9dcc-e4fce46f5934"/>
    <ds:schemaRef ds:uri="e448e0fd-a42c-4a84-9eba-bf57c12d733b"/>
  </ds:schemaRefs>
</ds:datastoreItem>
</file>

<file path=customXml/itemProps2.xml><?xml version="1.0" encoding="utf-8"?>
<ds:datastoreItem xmlns:ds="http://schemas.openxmlformats.org/officeDocument/2006/customXml" ds:itemID="{DEDAC9BC-5DCC-4893-8ADF-ACD95DFAD5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EF2307-E8BA-488D-91A3-5306997DC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48e0fd-a42c-4a84-9eba-bf57c12d733b"/>
    <ds:schemaRef ds:uri="4e12120a-46a1-42c0-9dcc-e4fce46f59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1089</Words>
  <Application>Microsoft Office PowerPoint</Application>
  <PresentationFormat>Widescreen</PresentationFormat>
  <Paragraphs>133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Health Care Price Transparency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Wooten</dc:creator>
  <cp:lastModifiedBy>Paige Kobza</cp:lastModifiedBy>
  <cp:revision>93</cp:revision>
  <dcterms:created xsi:type="dcterms:W3CDTF">2023-03-01T19:58:23Z</dcterms:created>
  <dcterms:modified xsi:type="dcterms:W3CDTF">2025-04-29T18:48:28Z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0x010100C1F83564DEF44840B41F765EEBE5E41E</vt:lpwstr>
  </property>
</Properties>
</file>