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4" r:id="rId5"/>
    <p:sldMasterId id="2147483650" r:id="rId6"/>
  </p:sldMasterIdLst>
  <p:notesMasterIdLst>
    <p:notesMasterId r:id="rId31"/>
  </p:notesMasterIdLst>
  <p:sldIdLst>
    <p:sldId id="2145706263" r:id="rId7"/>
    <p:sldId id="2145706167" r:id="rId8"/>
    <p:sldId id="2145706347" r:id="rId9"/>
    <p:sldId id="2145706252" r:id="rId10"/>
    <p:sldId id="2145706228" r:id="rId11"/>
    <p:sldId id="2145706341" r:id="rId12"/>
    <p:sldId id="2145706210" r:id="rId13"/>
    <p:sldId id="2145706314" r:id="rId14"/>
    <p:sldId id="2145706338" r:id="rId15"/>
    <p:sldId id="2145706321" r:id="rId16"/>
    <p:sldId id="2145706323" r:id="rId17"/>
    <p:sldId id="2145706315" r:id="rId18"/>
    <p:sldId id="2145706324" r:id="rId19"/>
    <p:sldId id="2145706325" r:id="rId20"/>
    <p:sldId id="2145706327" r:id="rId21"/>
    <p:sldId id="2145706291" r:id="rId22"/>
    <p:sldId id="2145706303" r:id="rId23"/>
    <p:sldId id="2145706342" r:id="rId24"/>
    <p:sldId id="2145706293" r:id="rId25"/>
    <p:sldId id="2145706343" r:id="rId26"/>
    <p:sldId id="2145706344" r:id="rId27"/>
    <p:sldId id="2145706345" r:id="rId28"/>
    <p:sldId id="2145706268" r:id="rId29"/>
    <p:sldId id="27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DE93D8-8F2A-4EDE-9AB9-4D022D2EEDCA}">
          <p14:sldIdLst>
            <p14:sldId id="2145706263"/>
            <p14:sldId id="2145706167"/>
            <p14:sldId id="2145706347"/>
            <p14:sldId id="2145706252"/>
            <p14:sldId id="2145706228"/>
            <p14:sldId id="2145706341"/>
            <p14:sldId id="2145706210"/>
            <p14:sldId id="2145706314"/>
            <p14:sldId id="2145706338"/>
            <p14:sldId id="2145706321"/>
            <p14:sldId id="2145706323"/>
            <p14:sldId id="2145706315"/>
            <p14:sldId id="2145706324"/>
            <p14:sldId id="2145706325"/>
            <p14:sldId id="2145706327"/>
            <p14:sldId id="2145706291"/>
            <p14:sldId id="2145706303"/>
            <p14:sldId id="2145706342"/>
            <p14:sldId id="2145706293"/>
            <p14:sldId id="2145706343"/>
            <p14:sldId id="2145706344"/>
            <p14:sldId id="2145706345"/>
            <p14:sldId id="2145706268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B0C76A-6A53-C3EF-54D8-58D33169F53C}" name="Ashley Progebin" initials="AP" userId="S::ashleyprogebin@maverickhealthpolicy.com::58cbae0b-deeb-48d7-a0ca-64afcb1e6d53" providerId="AD"/>
  <p188:author id="{55E37475-26E8-2BD8-6C3F-805156454DD2}" name="Paige Kobza" initials="PK" userId="S::paige.kobza@maverickhealthpolicy.com::0a9190e8-fbf5-4fea-a7d1-218242f8357a" providerId="AD"/>
  <p188:author id="{7D256DD6-5B10-CE55-A2E0-7F0717B42A32}" name="Perri Cooper" initials="PC" userId="S::perri.cooper@maverickhealthpolicy.com::d837d668-c2e6-495a-9e05-0cccca8504fb" providerId="AD"/>
  <p188:author id="{03EDA8EC-ACEA-C9C2-3AB9-56E144FF962F}" name="Angel Zhou" initials="" userId="S::tz426@cornell.edu::fe83ea98-5d2d-4096-b56a-9f92e8ac8c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i Cooper" initials="PC" lastIdx="27" clrIdx="0">
    <p:extLst>
      <p:ext uri="{19B8F6BF-5375-455C-9EA6-DF929625EA0E}">
        <p15:presenceInfo xmlns:p15="http://schemas.microsoft.com/office/powerpoint/2012/main" userId="S::perri.cooper@maverickhealthpolicy.com::d837d668-c2e6-495a-9e05-0cccca8504fb" providerId="AD"/>
      </p:ext>
    </p:extLst>
  </p:cmAuthor>
  <p:cmAuthor id="2" name="Perri Cooper" initials="PC [2]" lastIdx="8" clrIdx="1">
    <p:extLst>
      <p:ext uri="{19B8F6BF-5375-455C-9EA6-DF929625EA0E}">
        <p15:presenceInfo xmlns:p15="http://schemas.microsoft.com/office/powerpoint/2012/main" userId="dfd3a482bdaaf87a" providerId="Windows Live"/>
      </p:ext>
    </p:extLst>
  </p:cmAuthor>
  <p:cmAuthor id="3" name="Paige Kobza" initials="PK" lastIdx="28" clrIdx="2">
    <p:extLst>
      <p:ext uri="{19B8F6BF-5375-455C-9EA6-DF929625EA0E}">
        <p15:presenceInfo xmlns:p15="http://schemas.microsoft.com/office/powerpoint/2012/main" userId="S::paige.kobza@maverickhealthpolicy.com::0a9190e8-fbf5-4fea-a7d1-218242f8357a" providerId="AD"/>
      </p:ext>
    </p:extLst>
  </p:cmAuthor>
  <p:cmAuthor id="4" name="Ashley Progebin" initials="AP" lastIdx="5" clrIdx="3">
    <p:extLst>
      <p:ext uri="{19B8F6BF-5375-455C-9EA6-DF929625EA0E}">
        <p15:presenceInfo xmlns:p15="http://schemas.microsoft.com/office/powerpoint/2012/main" userId="S::ashleyprogebin@maverickhealthpolicy.com::58cbae0b-deeb-48d7-a0ca-64afcb1e6d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7F1"/>
    <a:srgbClr val="FBFAFC"/>
    <a:srgbClr val="F0EEF5"/>
    <a:srgbClr val="D8D3E5"/>
    <a:srgbClr val="FFFFFF"/>
    <a:srgbClr val="454A7E"/>
    <a:srgbClr val="E9EAF3"/>
    <a:srgbClr val="EAEAEA"/>
    <a:srgbClr val="D3CCE2"/>
    <a:srgbClr val="E2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8" autoAdjust="0"/>
    <p:restoredTop sz="91283" autoAdjust="0"/>
  </p:normalViewPr>
  <p:slideViewPr>
    <p:cSldViewPr snapToGrid="0">
      <p:cViewPr varScale="1">
        <p:scale>
          <a:sx n="97" d="100"/>
          <a:sy n="97" d="100"/>
        </p:scale>
        <p:origin x="10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570C7-3913-B040-86B7-3972A195A8D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8F706-E74F-F94B-8CAA-358229DBF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5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706-E74F-F94B-8CAA-358229DBFE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65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BF398-D6D5-2014-A9CA-1C35FCD81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C5468-B911-14F2-6E21-A07B24CE1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84267E-BC0A-6F8C-4D11-7C3FC6E93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BE128-0AE2-465E-C364-DC0B56B4B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706-E74F-F94B-8CAA-358229DBFE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58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E36B4-8658-C194-522C-D42F36770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>
            <a:extLst>
              <a:ext uri="{FF2B5EF4-FFF2-40B4-BE49-F238E27FC236}">
                <a16:creationId xmlns:a16="http://schemas.microsoft.com/office/drawing/2014/main" id="{4CF5873A-0B28-95C1-0387-7A7521DB7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6" name="PlaceHolder 2">
            <a:extLst>
              <a:ext uri="{FF2B5EF4-FFF2-40B4-BE49-F238E27FC236}">
                <a16:creationId xmlns:a16="http://schemas.microsoft.com/office/drawing/2014/main" id="{1925A2D6-1CB5-0779-0271-BD085237EA3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560" cy="39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n-US" sz="18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57" name="PlaceHolder 3">
            <a:extLst>
              <a:ext uri="{FF2B5EF4-FFF2-40B4-BE49-F238E27FC236}">
                <a16:creationId xmlns:a16="http://schemas.microsoft.com/office/drawing/2014/main" id="{2A53C87F-3ADF-6A9B-A059-328F6154DE4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40244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261E01F-4F7A-4C2D-9BC4-2D0286C0DE68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16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4390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40AB5-7D54-160D-229D-6BC33EE5D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B0B1A3-3856-5805-A1A8-BC6B3F91F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83F31D-A753-ED12-9E1C-8237FFC3D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B1728-8149-1261-E92D-02331F11E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706-E74F-F94B-8CAA-358229DBFE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06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580DB-25C5-E445-BD7A-DD3C13ED8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1568B5-0396-5AB4-E255-C7E7FBAAA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FE5515-33EB-CE40-063B-A1864C221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2245E-F2A8-1113-A0A8-4DD2CC203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706-E74F-F94B-8CAA-358229DBFE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2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72601-0E13-0C2F-E02C-18260E630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F431F9-3090-3896-A13F-CC681D0B5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05CF01-13AC-BEEB-80C5-913CB38B1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DFEF7-7720-490A-6874-5A8B76C33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706-E74F-F94B-8CAA-358229DBFE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4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A05BD-16D1-ED49-5710-05250AA26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D78DF6-ECAF-8055-C4F0-B4226C6C3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4CB360-4DC0-22A3-5812-885B01B56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348E4-88E8-F5CD-F2B7-E23872730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706-E74F-F94B-8CAA-358229DBFE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74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8117E-38C2-4021-A29B-E4CE3B1AA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C71743-4893-E501-2655-C010AD98E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2379B8-2A62-CFD8-9697-54E35C729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8B5AC-5269-BA36-5DD6-CF7B879E6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706-E74F-F94B-8CAA-358229DBFE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67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1C34B-DCAB-E6AA-8824-731B640D4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BCD2A-D273-1E6A-8DAA-AE9579227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F1EC8E-2D32-7E16-15EC-B335DF714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B5124-4F89-E9E3-7186-42B277BB1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706-E74F-F94B-8CAA-358229DBFE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75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08F706-E74F-F94B-8CAA-358229DBFE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706-E74F-F94B-8CAA-358229DBFE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4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576DF-F7E1-14A5-0703-63C9B313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5E14B3-4E37-FD6B-DD59-9F0CC9FDC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763588"/>
            <a:ext cx="0" cy="15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F3A27-17FC-4BD9-AB44-8ED41CFBB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ym typeface="Wingdings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7D725-CB72-1CEB-B32D-3B4D66C0E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46993-5604-144B-8DBF-21217104DC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87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8E676-95AD-0C20-D5F5-54B77BE59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AC3B7D-E87D-BC01-0204-4A38776F1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73DD86-CCA2-B7BC-08C3-5E3C4F7FD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06B5E-95EA-E4D7-CF07-88AEA64B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706-E74F-F94B-8CAA-358229DBFE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2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E8E16-73A0-9C72-D44E-EA3AEBFDB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2D1B81-9A55-C959-567C-D2093C76B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FD6CBC-6305-E8E9-B906-4593D55A4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1A14B-4F5F-1036-A320-676C327DB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706-E74F-F94B-8CAA-358229DBFE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3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5221A-0812-FAC4-75E2-B9793E8F5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02D110-200E-2724-1DA9-F6B3A5FF8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2C1426-395B-4BA3-2193-D2AD83629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F9BAC-7277-B7C7-ECFE-A728DD8A0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706-E74F-F94B-8CAA-358229DBFE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5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49C9D-7F6B-3E6D-0D13-3BC80F6C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5B20B7-EC3C-8868-1842-E6543586D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8129CF-5471-08C0-EE27-8F121DCE8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BB82A-40FE-97FF-10F3-9D5A3DED3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706-E74F-F94B-8CAA-358229DBFE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4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70966-4919-2E4D-DE50-7CE23ED96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44B33E-2308-8395-8145-0525E1EB2D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25C4BB-361F-78EE-A252-8E2F287C9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170B6-FE38-AF90-B952-80C6F47BF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706-E74F-F94B-8CAA-358229DBFE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33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6616E-6991-0B44-3BCD-6EFEA5F93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91D94C-A2FD-EB1B-F9C3-BD5593D55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838E0-B03E-4C71-A5E4-9CC9FFF94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8B6AD-8407-1314-8C8C-E3D1F0746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706-E74F-F94B-8CAA-358229DBFE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9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9CB721-09CD-B4FD-492D-A350938D6E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6831" y="1122363"/>
            <a:ext cx="6100689" cy="2387600"/>
          </a:xfrm>
        </p:spPr>
        <p:txBody>
          <a:bodyPr anchor="b"/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48C51-BB29-51E5-4356-F6DDB769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103619-3EF7-A0FE-DA35-7E133D264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9723" y="1122362"/>
            <a:ext cx="4595446" cy="41354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C2FAD71-9337-F9AC-1DFC-88E3C77D3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CD0DE9-A3DF-2DAD-B150-F74CEE515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831" y="3559127"/>
            <a:ext cx="6100689" cy="395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4C0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71518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99E6-B5B2-A74E-BB78-ECA3B1FB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3482"/>
            <a:ext cx="2743200" cy="365125"/>
          </a:xfrm>
        </p:spPr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44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HP Main Layout -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2F6BE-FFCC-4CC5-B136-7BEF1CCDAC8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965451" y="1096963"/>
            <a:ext cx="8229600" cy="4572000"/>
          </a:xfrm>
        </p:spPr>
        <p:txBody>
          <a:bodyPr/>
          <a:lstStyle>
            <a:lvl2pPr marL="176213" indent="-176213">
              <a:defRPr/>
            </a:lvl2pPr>
            <a:lvl3pPr marL="347663" indent="-166688">
              <a:defRPr/>
            </a:lvl3pPr>
            <a:lvl4pPr marL="475060" indent="-126206">
              <a:defRPr/>
            </a:lvl4pPr>
            <a:lvl5pPr marL="557213" indent="-130969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A78970-3FE6-4EC0-A7AD-E8672C1EC1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63" y="2754973"/>
            <a:ext cx="2062163" cy="1348061"/>
          </a:xfrm>
        </p:spPr>
        <p:txBody>
          <a:bodyPr vert="horz" lIns="91440" tIns="91440" rIns="91440" bIns="91440" rtlCol="0" anchor="ctr" anchorCtr="0">
            <a:spAutoFit/>
          </a:bodyPr>
          <a:lstStyle>
            <a:lvl1pPr>
              <a:defRPr lang="en-US" b="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Slide Title: Key takeaway”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873A695-8C89-41F0-A291-8EEA7DBCF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527" y="433205"/>
            <a:ext cx="1920237" cy="44767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 lang="en-US" sz="825" b="1" kern="1200" cap="all" spc="9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AA6B067-67EB-42C5-9363-2132BD116A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527" y="1097241"/>
            <a:ext cx="1920237" cy="447675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 lang="en-US" sz="825" b="1" kern="1200" cap="all" spc="9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Plan name or section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FFC3C87-DEB4-4F2B-ABE7-94932A703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9CB721-09CD-B4FD-492D-A350938D6E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6831" y="1122363"/>
            <a:ext cx="6100689" cy="2387600"/>
          </a:xfrm>
        </p:spPr>
        <p:txBody>
          <a:bodyPr anchor="b"/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48C51-BB29-51E5-4356-F6DDB769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fld id="{EE81F727-D66A-174F-84CD-0855F424CA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103619-3EF7-A0FE-DA35-7E133D264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9723" y="1122362"/>
            <a:ext cx="4595446" cy="41354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C2FAD71-9337-F9AC-1DFC-88E3C77D3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CD0DE9-A3DF-2DAD-B150-F74CEE515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831" y="3559127"/>
            <a:ext cx="6100689" cy="395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4C0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6731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9CB721-09CD-B4FD-492D-A350938D6E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6831" y="1122363"/>
            <a:ext cx="6100689" cy="2387600"/>
          </a:xfrm>
        </p:spPr>
        <p:txBody>
          <a:bodyPr anchor="b"/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48C51-BB29-51E5-4356-F6DDB769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fld id="{EE81F727-D66A-174F-84CD-0855F424CA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103619-3EF7-A0FE-DA35-7E133D264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9723" y="1122362"/>
            <a:ext cx="4595446" cy="41354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24CE5C0C-2A8C-9A32-C5B6-0D674414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9" y="5085694"/>
            <a:ext cx="2344341" cy="153021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C2FAD71-9337-F9AC-1DFC-88E3C77D3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4311884-B7E3-703B-E119-D2930EB60C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831" y="3559127"/>
            <a:ext cx="6100689" cy="395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4C0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41027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EFE4-2A96-8ACF-415C-8886A38C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BE3B-B6C0-D8E5-4CE9-5F856CE5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4C0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77C5B-FA99-A704-50A2-142F0AC2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F727-D66A-174F-84CD-0855F424CA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4EF5C5-D693-6AC6-2A0E-B59BE4030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5AAB3D4-4CA1-072E-ECDE-316C39AC3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93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C764-FAA7-7295-3143-1C6CB925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C6EE-D29B-32DA-419D-76FBA8F2D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FABAE-9CB0-A6FA-25BE-4C3D32D0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F727-D66A-174F-84CD-0855F424CA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AF40AD62-D624-6241-C961-7A29DF179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836" y="6356350"/>
            <a:ext cx="2312963" cy="32902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E81D-2D57-C3DD-8AFA-42AA6E6E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69AD004-6ED2-896E-F93E-9899E55126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57212"/>
            <a:ext cx="6100689" cy="395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43554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Dark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C764-FAA7-7295-3143-1C6CB925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C6EE-D29B-32DA-419D-76FBA8F2D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FABAE-9CB0-A6FA-25BE-4C3D32D0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F727-D66A-174F-84CD-0855F424CA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E81D-2D57-C3DD-8AFA-42AA6E6E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AF9AAA-79D5-B4F1-CDDE-2A8DE93C124F}"/>
              </a:ext>
            </a:extLst>
          </p:cNvPr>
          <p:cNvSpPr txBox="1">
            <a:spLocks/>
          </p:cNvSpPr>
          <p:nvPr/>
        </p:nvSpPr>
        <p:spPr>
          <a:xfrm>
            <a:off x="838200" y="497058"/>
            <a:ext cx="10515600" cy="4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sz="2000" b="0">
                <a:solidFill>
                  <a:srgbClr val="D4C0FF"/>
                </a:solidFill>
              </a:rPr>
              <a:t>CLICK TO EDIT MASTER TITLE STYLE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05E1622-534F-2832-9278-E837D7AF2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Heade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1101-C914-6AB9-1875-D53BB86D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933FF-91ED-34BB-BC6E-CD3E1329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F727-D66A-174F-84CD-0855F424CAF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218E672A-C8BB-9EBA-3BC4-70D19B87B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836" y="6356350"/>
            <a:ext cx="2312963" cy="329029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137FA2F-83A4-5C2E-0AA4-78A184913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C40AB80-A3D6-30FF-7219-490318D9D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57212"/>
            <a:ext cx="6100689" cy="395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98354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Header Dark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1101-C914-6AB9-1875-D53BB86D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933FF-91ED-34BB-BC6E-CD3E1329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1F727-D66A-174F-84CD-0855F424CA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137FA2F-83A4-5C2E-0AA4-78A184913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D3149E-CB59-7476-A529-D2119D31EE01}"/>
              </a:ext>
            </a:extLst>
          </p:cNvPr>
          <p:cNvSpPr txBox="1">
            <a:spLocks/>
          </p:cNvSpPr>
          <p:nvPr/>
        </p:nvSpPr>
        <p:spPr>
          <a:xfrm>
            <a:off x="838199" y="497058"/>
            <a:ext cx="10515600" cy="4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sz="2000" b="0">
                <a:solidFill>
                  <a:srgbClr val="D4C0FF"/>
                </a:solidFill>
              </a:rPr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70EF3BF-0B18-2489-EF3F-A7DC73312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38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99E6-B5B2-A74E-BB78-ECA3B1FB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48310" y="6363482"/>
            <a:ext cx="2743200" cy="365125"/>
          </a:xfrm>
        </p:spPr>
        <p:txBody>
          <a:bodyPr/>
          <a:lstStyle/>
          <a:p>
            <a:fld id="{EE81F727-D66A-174F-84CD-0855F424CA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9353DCA-AED8-A4B9-2FA5-9C70593B5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pic>
        <p:nvPicPr>
          <p:cNvPr id="6" name="Picture 5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9C650E16-4D21-9E7B-08D7-3D4352BBD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837" y="6356350"/>
            <a:ext cx="2312963" cy="3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4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9CB721-09CD-B4FD-492D-A350938D6E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6831" y="1122363"/>
            <a:ext cx="6100689" cy="2387600"/>
          </a:xfrm>
        </p:spPr>
        <p:txBody>
          <a:bodyPr anchor="b"/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48C51-BB29-51E5-4356-F6DDB769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103619-3EF7-A0FE-DA35-7E133D264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9723" y="1122362"/>
            <a:ext cx="4595446" cy="41354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24CE5C0C-2A8C-9A32-C5B6-0D674414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9" y="5085694"/>
            <a:ext cx="2344341" cy="153021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C2FAD71-9337-F9AC-1DFC-88E3C77D3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4311884-B7E3-703B-E119-D2930EB60C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831" y="3559127"/>
            <a:ext cx="6100689" cy="395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4C0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46695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Dark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99E6-B5B2-A74E-BB78-ECA3B1FB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48310" y="6363482"/>
            <a:ext cx="2743200" cy="365125"/>
          </a:xfrm>
        </p:spPr>
        <p:txBody>
          <a:bodyPr/>
          <a:lstStyle/>
          <a:p>
            <a:fld id="{EE81F727-D66A-174F-84CD-0855F424CA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9353DCA-AED8-A4B9-2FA5-9C70593B5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61C309B-2476-484F-F56E-221656AB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49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99E6-B5B2-A74E-BB78-ECA3B1FB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48310" y="6363482"/>
            <a:ext cx="2743200" cy="365125"/>
          </a:xfrm>
        </p:spPr>
        <p:txBody>
          <a:bodyPr/>
          <a:lstStyle/>
          <a:p>
            <a:fld id="{EE81F727-D66A-174F-84CD-0855F424C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7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00D8-3841-E443-8714-7E4B29EA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62" y="419863"/>
            <a:ext cx="10872216" cy="457200"/>
          </a:xfrm>
        </p:spPr>
        <p:txBody>
          <a:bodyPr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86FB-0691-2847-9866-ECE3B36F4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0EDFBC-7666-BA46-8E94-F83EDA5B54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F9051-01B9-41DD-8250-B9F7805F3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911" y="920432"/>
            <a:ext cx="10872216" cy="365760"/>
          </a:xfrm>
        </p:spPr>
        <p:txBody>
          <a:bodyPr/>
          <a:lstStyle>
            <a:lvl1pPr>
              <a:defRPr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16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35">
          <p15:clr>
            <a:srgbClr val="FBAE40"/>
          </p15:clr>
        </p15:guide>
        <p15:guide id="2" pos="7320">
          <p15:clr>
            <a:srgbClr val="FBAE40"/>
          </p15:clr>
        </p15:guide>
        <p15:guide id="3" orient="horz" pos="264">
          <p15:clr>
            <a:srgbClr val="FBAE40"/>
          </p15:clr>
        </p15:guide>
        <p15:guide id="4" orient="horz" pos="696">
          <p15:clr>
            <a:srgbClr val="FBAE40"/>
          </p15:clr>
        </p15:guide>
        <p15:guide id="5" orient="horz" pos="1032">
          <p15:clr>
            <a:srgbClr val="FBAE40"/>
          </p15:clr>
        </p15:guide>
        <p15:guide id="6" orient="horz" pos="3808">
          <p15:clr>
            <a:srgbClr val="FBAE40"/>
          </p15:clr>
        </p15:guide>
        <p15:guide id="7" orient="horz" pos="412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00D8-3841-E443-8714-7E4B29EA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86FB-0691-2847-9866-ECE3B36F4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0EDFBC-7666-BA46-8E94-F83EDA5B54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B206EC-0277-40B5-A902-5774A7F77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913" y="1638300"/>
            <a:ext cx="10869815" cy="4394200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3"/>
              </a:buClr>
              <a:defRPr/>
            </a:lvl4pPr>
            <a:lvl5pPr marL="1536700" indent="-228600">
              <a:buClr>
                <a:schemeClr val="accent1"/>
              </a:buClr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30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35">
          <p15:clr>
            <a:srgbClr val="FBAE40"/>
          </p15:clr>
        </p15:guide>
        <p15:guide id="2" pos="7320">
          <p15:clr>
            <a:srgbClr val="FBAE40"/>
          </p15:clr>
        </p15:guide>
        <p15:guide id="3" orient="horz" pos="264">
          <p15:clr>
            <a:srgbClr val="FBAE40"/>
          </p15:clr>
        </p15:guide>
        <p15:guide id="4" orient="horz" pos="696">
          <p15:clr>
            <a:srgbClr val="FBAE40"/>
          </p15:clr>
        </p15:guide>
        <p15:guide id="5" orient="horz" pos="1032">
          <p15:clr>
            <a:srgbClr val="FBAE40"/>
          </p15:clr>
        </p15:guide>
        <p15:guide id="6" orient="horz" pos="3808">
          <p15:clr>
            <a:srgbClr val="FBAE40"/>
          </p15:clr>
        </p15:guide>
        <p15:guide id="7" orient="horz" pos="412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B073-C997-47F3-97B2-CACE4B974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7A51F-148F-42AE-8061-4341A7339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B7BF0-CD9D-4090-8D44-CB4CDDB1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0119-3567-4FDA-A2DD-CAB9099B62B9}" type="datetime1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A17A-2EA4-4D31-9DF1-3EC3A8CA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Maverick Health Policy. All rights reserved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9BE0F-1022-401B-A2BF-65E07190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05EC-9EC2-4A7C-9022-5E16AA0B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59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404B9-2954-46FA-AF6A-9545894E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30DFE5-0E0A-499D-A89E-2BC2CA88E5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64872" y="1931542"/>
            <a:ext cx="8388928" cy="4232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468EAD-2B81-4D9B-923A-8B6CA80854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563" y="3192463"/>
            <a:ext cx="2062162" cy="473075"/>
          </a:xfrm>
        </p:spPr>
        <p:txBody>
          <a:bodyPr anchor="ctr" anchorCtr="0">
            <a:no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  <a:lvl2pPr algn="ctr">
              <a:defRPr b="0">
                <a:solidFill>
                  <a:schemeClr val="bg1"/>
                </a:solidFill>
              </a:defRPr>
            </a:lvl2pPr>
            <a:lvl3pPr algn="ctr">
              <a:defRPr b="0">
                <a:solidFill>
                  <a:schemeClr val="bg1"/>
                </a:solidFill>
              </a:defRPr>
            </a:lvl3pPr>
            <a:lvl4pPr algn="ctr">
              <a:defRPr b="0">
                <a:solidFill>
                  <a:schemeClr val="bg1"/>
                </a:solidFill>
              </a:defRPr>
            </a:lvl4pPr>
            <a:lvl5pPr algn="ctr"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4877CF4-9C4B-4BDB-9874-90A3275B28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080" y="433203"/>
            <a:ext cx="1920237" cy="44767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lang="en-US" sz="1100" b="1" kern="1200" cap="all" spc="1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375F448-CFA1-4ECD-9811-474E60914B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080" y="1097239"/>
            <a:ext cx="1920237" cy="447675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lang="en-US" sz="1100" b="1" kern="1200" cap="all" spc="12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Plan name</a:t>
            </a:r>
          </a:p>
        </p:txBody>
      </p:sp>
    </p:spTree>
    <p:extLst>
      <p:ext uri="{BB962C8B-B14F-4D97-AF65-F5344CB8AC3E}">
        <p14:creationId xmlns:p14="http://schemas.microsoft.com/office/powerpoint/2010/main" val="2316105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6034390-F950-48E7-977D-6315178FA81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09CB721-09CD-B4FD-492D-A350938D6E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6831" y="1122363"/>
            <a:ext cx="6100689" cy="2387600"/>
          </a:xfrm>
        </p:spPr>
        <p:txBody>
          <a:bodyPr anchor="b"/>
          <a:lstStyle>
            <a:lvl1pPr algn="l"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48C51-BB29-51E5-4356-F6DDB769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1" y="6356352"/>
            <a:ext cx="2743200" cy="365125"/>
          </a:xfrm>
        </p:spPr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103619-3EF7-A0FE-DA35-7E133D264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9723" y="1122364"/>
            <a:ext cx="4595446" cy="41354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C2FAD71-9337-F9AC-1DFC-88E3C77D3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CD0DE9-A3DF-2DAD-B150-F74CEE515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831" y="3559127"/>
            <a:ext cx="6100689" cy="395288"/>
          </a:xfrm>
        </p:spPr>
        <p:txBody>
          <a:bodyPr>
            <a:normAutofit/>
          </a:bodyPr>
          <a:lstStyle>
            <a:lvl1pPr marL="0" indent="0">
              <a:buNone/>
              <a:defRPr sz="1999">
                <a:solidFill>
                  <a:srgbClr val="D4C0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82197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HP Main Layout -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2F6BE-FFCC-4CC5-B136-7BEF1CCDAC8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965452" y="1096963"/>
            <a:ext cx="8229600" cy="4572000"/>
          </a:xfrm>
        </p:spPr>
        <p:txBody>
          <a:bodyPr/>
          <a:lstStyle>
            <a:lvl2pPr marL="176160" indent="-176160">
              <a:defRPr/>
            </a:lvl2pPr>
            <a:lvl3pPr marL="347559" indent="-166638">
              <a:defRPr/>
            </a:lvl3pPr>
            <a:lvl4pPr marL="474917" indent="-126168">
              <a:defRPr/>
            </a:lvl4pPr>
            <a:lvl5pPr marL="557046" indent="-13093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A78970-3FE6-4EC0-A7AD-E8672C1EC1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64" y="2754973"/>
            <a:ext cx="2062163" cy="1348061"/>
          </a:xfrm>
        </p:spPr>
        <p:txBody>
          <a:bodyPr vert="horz" wrap="square" lIns="91440" tIns="91440" rIns="91440" bIns="91440" rtlCol="0" anchor="ctr" anchorCtr="0">
            <a:spAutoFit/>
          </a:bodyPr>
          <a:lstStyle>
            <a:lvl1pPr>
              <a:defRPr lang="en-US" b="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Slide Title: Key takeaway”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873A695-8C89-41F0-A291-8EEA7DBCF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528" y="433207"/>
            <a:ext cx="1920237" cy="44767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 lang="en-US" sz="825" b="1" kern="1200" cap="all" spc="9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title goes here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AA6B067-67EB-42C5-9363-2132BD116A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528" y="1097243"/>
            <a:ext cx="1920237" cy="447675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 lang="en-US" sz="825" b="1" kern="1200" cap="all" spc="90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Plan name or section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FFC3C87-DEB4-4F2B-ABE7-94932A703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2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EFE4-2A96-8ACF-415C-8886A38C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t"/>
          <a:lstStyle>
            <a:lvl1pPr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BE3B-B6C0-D8E5-4CE9-5F856CE5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999">
                <a:solidFill>
                  <a:srgbClr val="D4C0FF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77C5B-FA99-A704-50A2-142F0AC2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4EF5C5-D693-6AC6-2A0E-B59BE4030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2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</p:spTree>
    <p:extLst>
      <p:ext uri="{BB962C8B-B14F-4D97-AF65-F5344CB8AC3E}">
        <p14:creationId xmlns:p14="http://schemas.microsoft.com/office/powerpoint/2010/main" val="126452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EFE4-2A96-8ACF-415C-8886A38C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BE3B-B6C0-D8E5-4CE9-5F856CE5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D4C0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77C5B-FA99-A704-50A2-142F0AC2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4EF5C5-D693-6AC6-2A0E-B59BE4030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</p:spTree>
    <p:extLst>
      <p:ext uri="{BB962C8B-B14F-4D97-AF65-F5344CB8AC3E}">
        <p14:creationId xmlns:p14="http://schemas.microsoft.com/office/powerpoint/2010/main" val="33566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C764-FAA7-7295-3143-1C6CB925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C6EE-D29B-32DA-419D-76FBA8F2D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FABAE-9CB0-A6FA-25BE-4C3D32D0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E81D-2D57-C3DD-8AFA-42AA6E6E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69AD004-6ED2-896E-F93E-9899E55126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57212"/>
            <a:ext cx="6100689" cy="395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12702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Dark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C764-FAA7-7295-3143-1C6CB925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C6EE-D29B-32DA-419D-76FBA8F2D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FABAE-9CB0-A6FA-25BE-4C3D32D0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E81D-2D57-C3DD-8AFA-42AA6E6E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AF9AAA-79D5-B4F1-CDDE-2A8DE93C124F}"/>
              </a:ext>
            </a:extLst>
          </p:cNvPr>
          <p:cNvSpPr txBox="1">
            <a:spLocks/>
          </p:cNvSpPr>
          <p:nvPr/>
        </p:nvSpPr>
        <p:spPr>
          <a:xfrm>
            <a:off x="838200" y="497058"/>
            <a:ext cx="10515600" cy="45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sz="2000" b="0">
                <a:solidFill>
                  <a:srgbClr val="D4C0FF"/>
                </a:solidFill>
              </a:rPr>
              <a:t>CLICK TO EDIT MASTER TITLE STYLE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05E1622-534F-2832-9278-E837D7AF2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1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Heade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1101-C914-6AB9-1875-D53BB86D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933FF-91ED-34BB-BC6E-CD3E1329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218E672A-C8BB-9EBA-3BC4-70D19B87B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836" y="6356350"/>
            <a:ext cx="2312963" cy="329029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137FA2F-83A4-5C2E-0AA4-78A184913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C40AB80-A3D6-30FF-7219-490318D9D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57212"/>
            <a:ext cx="6100689" cy="395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996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Header Dark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1101-C914-6AB9-1875-D53BB86D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933FF-91ED-34BB-BC6E-CD3E1329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137FA2F-83A4-5C2E-0AA4-78A184913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70EF3BF-0B18-2489-EF3F-A7DC73312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3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99E6-B5B2-A74E-BB78-ECA3B1FB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48310" y="6363482"/>
            <a:ext cx="2743200" cy="365125"/>
          </a:xfrm>
        </p:spPr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9353DCA-AED8-A4B9-2FA5-9C70593B5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pic>
        <p:nvPicPr>
          <p:cNvPr id="6" name="Picture 5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9C650E16-4D21-9E7B-08D7-3D4352BBD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837" y="6356350"/>
            <a:ext cx="2312963" cy="3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1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Dark">
    <p:bg>
      <p:bgPr>
        <a:solidFill>
          <a:srgbClr val="120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99E6-B5B2-A74E-BB78-ECA3B1FB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48310" y="6363482"/>
            <a:ext cx="2743200" cy="365125"/>
          </a:xfrm>
        </p:spPr>
        <p:txBody>
          <a:bodyPr/>
          <a:lstStyle/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9353DCA-AED8-A4B9-2FA5-9C70593B5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3790071" cy="365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  <a:p>
            <a:pPr lvl="0"/>
            <a:r>
              <a:rPr lang="en-US"/>
              <a:t>Acronyms: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61C309B-2476-484F-F56E-221656ABD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81" b="58771"/>
          <a:stretch/>
        </p:blipFill>
        <p:spPr>
          <a:xfrm>
            <a:off x="9141681" y="6356350"/>
            <a:ext cx="2313432" cy="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A4DB02-DE87-7C52-839B-FAD2B4D7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00"/>
            <a:ext cx="10515600" cy="73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E38C5-F969-28A8-7650-4601C76CA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A6406-60D5-9D66-6942-0C24DB946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223961BA-F3D9-3F44-A9FD-13787591C43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DA111-C8E3-B484-34C4-5113942B9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42DF5C75-FCE9-6547-ABAF-BE1034DAD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4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A4DB02-DE87-7C52-839B-FAD2B4D7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00"/>
            <a:ext cx="10515600" cy="73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E38C5-F969-28A8-7650-4601C76CA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A6406-60D5-9D66-6942-0C24DB946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71FA9762-0C33-7D4D-B8B4-73159090EC5F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DA111-C8E3-B484-34C4-5113942B9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9435761F-4B10-E945-8B3A-05E9CA2F0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sldNum" idx="4"/>
          </p:nvPr>
        </p:nvSpPr>
        <p:spPr>
          <a:xfrm>
            <a:off x="4724070" y="6363360"/>
            <a:ext cx="2742834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Open Sans"/>
                <a:ea typeface="Open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F084E925-B131-4F4A-A8FF-84E1630DDA2D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Open Sans"/>
                <a:ea typeface="Open Sans"/>
              </a:rPr>
              <a:pPr indent="0" algn="ctr" defTabSz="914400">
                <a:lnSpc>
                  <a:spcPct val="100000"/>
                </a:lnSpc>
                <a:buNone/>
              </a:p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title"/>
          </p:nvPr>
        </p:nvSpPr>
        <p:spPr>
          <a:xfrm>
            <a:off x="609279" y="273600"/>
            <a:ext cx="10972417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09279" y="1604520"/>
            <a:ext cx="10972417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Open Sans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Open Sans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Open Sans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Open Sans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Open Sans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Open Sans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Open San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40B12B-F2A8-79CC-4D77-C131B185B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823" y="877705"/>
            <a:ext cx="7375660" cy="2387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Open Sans"/>
                <a:ea typeface="Open Sans"/>
                <a:cs typeface="Open Sans"/>
              </a:rPr>
              <a:t>Maverick Health Policy Q2 Webinar</a:t>
            </a:r>
            <a:endParaRPr lang="en-US" sz="48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1C41050-A9A8-7C5D-85ED-E83CFEE8B2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009" b="5009"/>
          <a:stretch>
            <a:fillRect/>
          </a:stretch>
        </p:blipFill>
        <p:spPr>
          <a:xfrm>
            <a:off x="8395579" y="2658139"/>
            <a:ext cx="3527945" cy="31747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5FB679-C06D-5A0A-1475-84F1731FE055}"/>
              </a:ext>
            </a:extLst>
          </p:cNvPr>
          <p:cNvSpPr txBox="1"/>
          <p:nvPr/>
        </p:nvSpPr>
        <p:spPr>
          <a:xfrm>
            <a:off x="856" y="6642556"/>
            <a:ext cx="6095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Copyright © 202</a:t>
            </a:r>
            <a:r>
              <a:rPr lang="en-US" sz="800">
                <a:solidFill>
                  <a:srgbClr val="F8F8F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Maverick Health Policy, LLC. All rights reserved.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D4A84-3A8A-C757-AD72-A51FD6EB3F74}"/>
              </a:ext>
            </a:extLst>
          </p:cNvPr>
          <p:cNvSpPr txBox="1"/>
          <p:nvPr/>
        </p:nvSpPr>
        <p:spPr>
          <a:xfrm>
            <a:off x="709823" y="3529298"/>
            <a:ext cx="609805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D4C0FF"/>
                </a:solidFill>
                <a:latin typeface="Open Sans"/>
                <a:ea typeface="Open Sans"/>
                <a:cs typeface="Open Sans"/>
              </a:rPr>
              <a:t>April 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4C0FF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, 2026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D4C0FF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4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7D2412-C9AC-6D9F-2C18-5E50D6B3F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54EBA2-8173-C7C9-C39A-C82942C0AAF7}"/>
              </a:ext>
            </a:extLst>
          </p:cNvPr>
          <p:cNvSpPr txBox="1"/>
          <p:nvPr/>
        </p:nvSpPr>
        <p:spPr>
          <a:xfrm>
            <a:off x="560950" y="405540"/>
            <a:ext cx="1150943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FDA AI Activity to Watch </a:t>
            </a:r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AC10807-C3CF-98D0-3D83-86CE85DD22DF}"/>
              </a:ext>
            </a:extLst>
          </p:cNvPr>
          <p:cNvSpPr txBox="1"/>
          <p:nvPr/>
        </p:nvSpPr>
        <p:spPr>
          <a:xfrm>
            <a:off x="560950" y="867205"/>
            <a:ext cx="1134149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5E64A6"/>
                </a:solidFill>
                <a:latin typeface="Open Sans"/>
                <a:ea typeface="Open Sans"/>
                <a:cs typeface="Open Sans"/>
              </a:rPr>
              <a:t>The agency must respond to key outstanding questions on drug development and AI regulation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BD7D0-3B39-6D5A-95BC-542F8D0561F6}"/>
              </a:ext>
            </a:extLst>
          </p:cNvPr>
          <p:cNvSpPr txBox="1"/>
          <p:nvPr/>
        </p:nvSpPr>
        <p:spPr>
          <a:xfrm>
            <a:off x="560950" y="1855850"/>
            <a:ext cx="5394960" cy="1758745"/>
          </a:xfrm>
          <a:prstGeom prst="roundRect">
            <a:avLst/>
          </a:prstGeom>
          <a:solidFill>
            <a:srgbClr val="F8F7F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b="1">
                <a:solidFill>
                  <a:srgbClr val="000000"/>
                </a:solidFill>
                <a:latin typeface="Open Sans"/>
              </a:rPr>
              <a:t>AI Authority Report Due</a:t>
            </a:r>
          </a:p>
          <a:p>
            <a:pPr algn="ctr">
              <a:spcAft>
                <a:spcPts val="1200"/>
              </a:spcAft>
            </a:pPr>
            <a:r>
              <a:rPr lang="en-US" sz="1600">
                <a:solidFill>
                  <a:srgbClr val="000000"/>
                </a:solidFill>
                <a:latin typeface="Open Sans"/>
              </a:rPr>
              <a:t>The FDA was directed to provide a </a:t>
            </a:r>
            <a:r>
              <a:rPr lang="en-US" sz="1600" b="1">
                <a:solidFill>
                  <a:srgbClr val="000000"/>
                </a:solidFill>
                <a:latin typeface="Open Sans"/>
              </a:rPr>
              <a:t>report</a:t>
            </a:r>
            <a:r>
              <a:rPr lang="en-US" sz="1600">
                <a:solidFill>
                  <a:srgbClr val="000000"/>
                </a:solidFill>
                <a:latin typeface="Open Sans"/>
              </a:rPr>
              <a:t> to Congress by </a:t>
            </a:r>
            <a:r>
              <a:rPr lang="en-US" sz="1600" b="1">
                <a:solidFill>
                  <a:srgbClr val="000000"/>
                </a:solidFill>
                <a:latin typeface="Open Sans"/>
              </a:rPr>
              <a:t>Feb. 10, 2026</a:t>
            </a:r>
            <a:r>
              <a:rPr lang="en-US" sz="1600">
                <a:solidFill>
                  <a:srgbClr val="000000"/>
                </a:solidFill>
                <a:latin typeface="Open Sans"/>
              </a:rPr>
              <a:t>, assessing its existing authority to </a:t>
            </a:r>
            <a:r>
              <a:rPr lang="en-US" sz="1600" b="1">
                <a:solidFill>
                  <a:srgbClr val="000000"/>
                </a:solidFill>
                <a:latin typeface="Open Sans"/>
              </a:rPr>
              <a:t>regulate</a:t>
            </a:r>
            <a:r>
              <a:rPr lang="en-US" sz="1600">
                <a:solidFill>
                  <a:srgbClr val="000000"/>
                </a:solidFill>
                <a:latin typeface="Open Sans"/>
              </a:rPr>
              <a:t> AI/ML-enabled medical devices and Software as a Medical Device (SaMD)</a:t>
            </a:r>
            <a:endParaRPr lang="en-US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4DD7C9-0C13-BC7D-672C-A8EB11D57BFD}"/>
              </a:ext>
            </a:extLst>
          </p:cNvPr>
          <p:cNvSpPr txBox="1"/>
          <p:nvPr/>
        </p:nvSpPr>
        <p:spPr>
          <a:xfrm>
            <a:off x="6236092" y="1855850"/>
            <a:ext cx="5394960" cy="17587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b="1">
                <a:solidFill>
                  <a:srgbClr val="000000"/>
                </a:solidFill>
                <a:latin typeface="Open Sans"/>
              </a:rPr>
              <a:t>Upcoming AI Drug Development Report Due</a:t>
            </a:r>
          </a:p>
          <a:p>
            <a:pPr algn="ctr">
              <a:spcAft>
                <a:spcPts val="1200"/>
              </a:spcAft>
            </a:pPr>
            <a:r>
              <a:rPr lang="en-US" sz="1600">
                <a:solidFill>
                  <a:srgbClr val="000000"/>
                </a:solidFill>
                <a:latin typeface="Open Sans"/>
              </a:rPr>
              <a:t>Lawmakers also directed the FDA to report, by </a:t>
            </a:r>
            <a:r>
              <a:rPr lang="en-US" sz="1600" b="1">
                <a:solidFill>
                  <a:srgbClr val="000000"/>
                </a:solidFill>
                <a:latin typeface="Open Sans"/>
              </a:rPr>
              <a:t>May 2026</a:t>
            </a:r>
            <a:r>
              <a:rPr lang="en-US" sz="1600">
                <a:solidFill>
                  <a:srgbClr val="000000"/>
                </a:solidFill>
                <a:latin typeface="Open Sans"/>
              </a:rPr>
              <a:t>, on the status of efforts to use </a:t>
            </a:r>
            <a:r>
              <a:rPr lang="en-US" sz="1600" b="1">
                <a:solidFill>
                  <a:srgbClr val="000000"/>
                </a:solidFill>
                <a:latin typeface="Open Sans"/>
              </a:rPr>
              <a:t>AI in drug 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3E873-4127-2B8E-E190-6495B777E8CE}"/>
              </a:ext>
            </a:extLst>
          </p:cNvPr>
          <p:cNvSpPr txBox="1"/>
          <p:nvPr/>
        </p:nvSpPr>
        <p:spPr>
          <a:xfrm>
            <a:off x="560950" y="4058764"/>
            <a:ext cx="5394960" cy="1758745"/>
          </a:xfrm>
          <a:prstGeom prst="roundRect">
            <a:avLst/>
          </a:prstGeom>
          <a:solidFill>
            <a:srgbClr val="E5E2E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User Fee Reauthorization</a:t>
            </a:r>
          </a:p>
          <a:p>
            <a:pPr algn="ctr">
              <a:spcAft>
                <a:spcPts val="1200"/>
              </a:spcAft>
            </a:pPr>
            <a:r>
              <a:rPr lang="en-US" sz="16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AI in health care </a:t>
            </a: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is likely to be included in the broader </a:t>
            </a:r>
            <a:r>
              <a:rPr lang="en-US" sz="16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user fee reauthorization</a:t>
            </a: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, which Congress must pass by </a:t>
            </a:r>
            <a:r>
              <a:rPr lang="en-US" sz="16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Sept. 2027 </a:t>
            </a: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and has historically served as a </a:t>
            </a:r>
            <a:r>
              <a:rPr lang="en-US" sz="16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key vehicle for policy changes</a:t>
            </a:r>
            <a:endParaRPr lang="en-US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2F6038-0053-29F8-33CB-9C1D3939CD1D}"/>
              </a:ext>
            </a:extLst>
          </p:cNvPr>
          <p:cNvSpPr txBox="1"/>
          <p:nvPr/>
        </p:nvSpPr>
        <p:spPr>
          <a:xfrm>
            <a:off x="6236090" y="4058764"/>
            <a:ext cx="5394960" cy="1758745"/>
          </a:xfrm>
          <a:prstGeom prst="roundRect">
            <a:avLst/>
          </a:prstGeom>
          <a:solidFill>
            <a:srgbClr val="D8D3E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 anchor="t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b="1" err="1">
                <a:solidFill>
                  <a:srgbClr val="000000"/>
                </a:solidFill>
                <a:latin typeface="Open Sans"/>
              </a:rPr>
              <a:t>Harrison.ai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 Citizen Petition</a:t>
            </a:r>
          </a:p>
          <a:p>
            <a:pPr algn="ctr">
              <a:spcAft>
                <a:spcPts val="1200"/>
              </a:spcAft>
            </a:pPr>
            <a:r>
              <a:rPr lang="en-US" sz="16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FDA denied the request</a:t>
            </a: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for </a:t>
            </a:r>
            <a:r>
              <a:rPr lang="en-US" sz="16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 </a:t>
            </a:r>
            <a:r>
              <a:rPr lang="en-US" sz="16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streamlined approval</a:t>
            </a: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for</a:t>
            </a:r>
            <a:r>
              <a:rPr lang="en-US" sz="16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AI-powered diagnostic device </a:t>
            </a: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manufacturers seeking additional device capability approvals</a:t>
            </a:r>
            <a:r>
              <a:rPr lang="en-US" sz="16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under the </a:t>
            </a:r>
            <a:r>
              <a:rPr lang="en-US" sz="16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510(k) </a:t>
            </a:r>
            <a:r>
              <a:rPr lang="en-US" sz="1600" b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pathway</a:t>
            </a:r>
            <a:endParaRPr lang="en-US" sz="1600" dirty="0">
              <a:ea typeface="Calibri"/>
              <a:cs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BDD319-0177-1A69-BC26-E98478A33F27}"/>
              </a:ext>
            </a:extLst>
          </p:cNvPr>
          <p:cNvGrpSpPr/>
          <p:nvPr/>
        </p:nvGrpSpPr>
        <p:grpSpPr>
          <a:xfrm>
            <a:off x="5410200" y="3161777"/>
            <a:ext cx="1371600" cy="1371600"/>
            <a:chOff x="5410200" y="3122768"/>
            <a:chExt cx="1371600" cy="13716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5960BC-193E-EA63-3414-1A421EFB1BCA}"/>
                </a:ext>
              </a:extLst>
            </p:cNvPr>
            <p:cNvSpPr/>
            <p:nvPr/>
          </p:nvSpPr>
          <p:spPr>
            <a:xfrm>
              <a:off x="5410200" y="3122768"/>
              <a:ext cx="1371600" cy="1371600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FDA Logo and symbol, meaning, history, PNG, brand">
              <a:extLst>
                <a:ext uri="{FF2B5EF4-FFF2-40B4-BE49-F238E27FC236}">
                  <a16:creationId xmlns:a16="http://schemas.microsoft.com/office/drawing/2014/main" id="{060A275D-7C81-CA05-A87D-FB2202ECA2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9" r="21724"/>
            <a:stretch>
              <a:fillRect/>
            </a:stretch>
          </p:blipFill>
          <p:spPr bwMode="auto">
            <a:xfrm>
              <a:off x="5441949" y="3154016"/>
              <a:ext cx="1308101" cy="1309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394EF07C-0197-79E8-2188-6EF4D6ED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3482"/>
            <a:ext cx="2743200" cy="365125"/>
          </a:xfrm>
        </p:spPr>
        <p:txBody>
          <a:bodyPr/>
          <a:lstStyle/>
          <a:p>
            <a:fld id="{9EF025A4-D005-6442-993B-7FE3084AAD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1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15E91-DE4E-3361-5768-E4EFFC4F9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BF07-C96D-5818-493D-1CB3B71C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8907"/>
            <a:ext cx="10515600" cy="1500187"/>
          </a:xfrm>
        </p:spPr>
        <p:txBody>
          <a:bodyPr anchor="ctr">
            <a:normAutofit fontScale="90000"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The Trump Administration Plan:</a:t>
            </a:r>
            <a:br>
              <a:rPr lang="en-US">
                <a:latin typeface="Open Sans"/>
                <a:ea typeface="Open Sans"/>
                <a:cs typeface="Open Sans"/>
              </a:rPr>
            </a:br>
            <a:r>
              <a:rPr lang="en-US" sz="4900" i="1">
                <a:latin typeface="Open Sans"/>
                <a:ea typeface="Open Sans"/>
                <a:cs typeface="Open Sans"/>
              </a:rPr>
              <a:t>Reducing Health Care Costs </a:t>
            </a:r>
            <a:endParaRPr lang="en-US" sz="4900" i="1"/>
          </a:p>
        </p:txBody>
      </p:sp>
    </p:spTree>
    <p:extLst>
      <p:ext uri="{BB962C8B-B14F-4D97-AF65-F5344CB8AC3E}">
        <p14:creationId xmlns:p14="http://schemas.microsoft.com/office/powerpoint/2010/main" val="94995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19017-E220-5788-FCF2-ECDE96F77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6F4388-4EF2-2AB3-799E-A8F8D41E77F8}"/>
              </a:ext>
            </a:extLst>
          </p:cNvPr>
          <p:cNvCxnSpPr>
            <a:cxnSpLocks/>
          </p:cNvCxnSpPr>
          <p:nvPr/>
        </p:nvCxnSpPr>
        <p:spPr>
          <a:xfrm>
            <a:off x="2629353" y="3240760"/>
            <a:ext cx="2795980" cy="111361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626E4BC-3A5A-021F-5FB3-776682CCA6F8}"/>
              </a:ext>
            </a:extLst>
          </p:cNvPr>
          <p:cNvCxnSpPr>
            <a:cxnSpLocks/>
          </p:cNvCxnSpPr>
          <p:nvPr/>
        </p:nvCxnSpPr>
        <p:spPr>
          <a:xfrm>
            <a:off x="6096000" y="3401453"/>
            <a:ext cx="0" cy="67512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62405F-5D49-F1F3-510C-05AB72DFAB4E}"/>
              </a:ext>
            </a:extLst>
          </p:cNvPr>
          <p:cNvCxnSpPr>
            <a:cxnSpLocks/>
          </p:cNvCxnSpPr>
          <p:nvPr/>
        </p:nvCxnSpPr>
        <p:spPr>
          <a:xfrm flipH="1">
            <a:off x="6766667" y="3240760"/>
            <a:ext cx="2795980" cy="111361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4CEFCCC-73D2-2125-B71C-3E4C289CF477}"/>
              </a:ext>
            </a:extLst>
          </p:cNvPr>
          <p:cNvSpPr txBox="1"/>
          <p:nvPr/>
        </p:nvSpPr>
        <p:spPr>
          <a:xfrm>
            <a:off x="560950" y="405540"/>
            <a:ext cx="1150943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HHS Priorities are Influencing Midterm Messaging</a:t>
            </a:r>
            <a:endParaRPr lang="en-US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E52CDD88-476E-31BA-1559-44254BF7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3482"/>
            <a:ext cx="2743200" cy="365125"/>
          </a:xfrm>
        </p:spPr>
        <p:txBody>
          <a:bodyPr/>
          <a:lstStyle/>
          <a:p>
            <a:fld id="{9EF025A4-D005-6442-993B-7FE3084AADF7}" type="slidenum">
              <a:rPr lang="en-US" smtClean="0"/>
              <a:t>12</a:t>
            </a:fld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910FE3-DD41-E499-BC51-B8FB471500EF}"/>
              </a:ext>
            </a:extLst>
          </p:cNvPr>
          <p:cNvSpPr/>
          <p:nvPr/>
        </p:nvSpPr>
        <p:spPr>
          <a:xfrm>
            <a:off x="8615072" y="1211622"/>
            <a:ext cx="267104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Payment Reform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B9896-E391-14DF-D279-88E7414C8FCA}"/>
              </a:ext>
            </a:extLst>
          </p:cNvPr>
          <p:cNvSpPr/>
          <p:nvPr/>
        </p:nvSpPr>
        <p:spPr>
          <a:xfrm>
            <a:off x="4305625" y="1211622"/>
            <a:ext cx="358075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</a:rPr>
              <a:t>Integrating Technology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426CE3C-4892-D161-BD4A-216597555E28}"/>
              </a:ext>
            </a:extLst>
          </p:cNvPr>
          <p:cNvSpPr/>
          <p:nvPr/>
        </p:nvSpPr>
        <p:spPr>
          <a:xfrm>
            <a:off x="1169387" y="1211622"/>
            <a:ext cx="214403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Deregulation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5FD85-9302-D6A3-A8EB-EFA6D4380690}"/>
              </a:ext>
            </a:extLst>
          </p:cNvPr>
          <p:cNvGrpSpPr/>
          <p:nvPr/>
        </p:nvGrpSpPr>
        <p:grpSpPr>
          <a:xfrm>
            <a:off x="5147534" y="4076579"/>
            <a:ext cx="1896932" cy="1896932"/>
            <a:chOff x="1684401" y="2615424"/>
            <a:chExt cx="2377440" cy="2377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0337FA-5814-56C4-3E23-E93F9E46CB6E}"/>
                </a:ext>
              </a:extLst>
            </p:cNvPr>
            <p:cNvSpPr/>
            <p:nvPr/>
          </p:nvSpPr>
          <p:spPr>
            <a:xfrm>
              <a:off x="1684401" y="2615424"/>
              <a:ext cx="2377440" cy="2377440"/>
            </a:xfrm>
            <a:prstGeom prst="ellipse">
              <a:avLst/>
            </a:prstGeom>
            <a:solidFill>
              <a:srgbClr val="CDCEE2"/>
            </a:solidFill>
            <a:ln w="76200">
              <a:solidFill>
                <a:srgbClr val="CDCEE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A011BA-8CE4-9943-BC9E-97482985F879}"/>
                </a:ext>
              </a:extLst>
            </p:cNvPr>
            <p:cNvGrpSpPr/>
            <p:nvPr/>
          </p:nvGrpSpPr>
          <p:grpSpPr>
            <a:xfrm>
              <a:off x="1917714" y="2694039"/>
              <a:ext cx="1910813" cy="2022493"/>
              <a:chOff x="1917714" y="2643880"/>
              <a:chExt cx="1910813" cy="2022493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39DC966-46B7-99BE-9508-C69364FF37A8}"/>
                  </a:ext>
                </a:extLst>
              </p:cNvPr>
              <p:cNvSpPr/>
              <p:nvPr/>
            </p:nvSpPr>
            <p:spPr>
              <a:xfrm>
                <a:off x="1917714" y="3908952"/>
                <a:ext cx="1910813" cy="75742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chemeClr val="accent2">
                        <a:lumMod val="50000"/>
                      </a:schemeClr>
                    </a:solidFill>
                  </a:rPr>
                  <a:t>Cost Reduction</a:t>
                </a:r>
              </a:p>
            </p:txBody>
          </p:sp>
          <p:pic>
            <p:nvPicPr>
              <p:cNvPr id="44" name="Graphic 43" descr="Star">
                <a:extLst>
                  <a:ext uri="{FF2B5EF4-FFF2-40B4-BE49-F238E27FC236}">
                    <a16:creationId xmlns:a16="http://schemas.microsoft.com/office/drawing/2014/main" id="{AFDB9FD2-1711-600D-CC2C-E56D60C05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227913" y="2643880"/>
                <a:ext cx="1290416" cy="129041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355D86A-19A9-3A17-6C73-871FE0AD3AD6}"/>
              </a:ext>
            </a:extLst>
          </p:cNvPr>
          <p:cNvGrpSpPr/>
          <p:nvPr/>
        </p:nvGrpSpPr>
        <p:grpSpPr>
          <a:xfrm>
            <a:off x="5547360" y="2304173"/>
            <a:ext cx="1097280" cy="1097280"/>
            <a:chOff x="3591194" y="3123163"/>
            <a:chExt cx="1097280" cy="1097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0E979B5-D883-E247-7639-6BE32DDDD0FC}"/>
                </a:ext>
              </a:extLst>
            </p:cNvPr>
            <p:cNvSpPr/>
            <p:nvPr/>
          </p:nvSpPr>
          <p:spPr>
            <a:xfrm>
              <a:off x="3591194" y="3123163"/>
              <a:ext cx="1097280" cy="10972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Internet">
              <a:extLst>
                <a:ext uri="{FF2B5EF4-FFF2-40B4-BE49-F238E27FC236}">
                  <a16:creationId xmlns:a16="http://schemas.microsoft.com/office/drawing/2014/main" id="{CEDAAA80-86BE-A1DC-90B9-94F36165109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82634" y="3214603"/>
              <a:ext cx="914400" cy="9144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8E46247-92B1-0CFB-5D20-2DE02ACE9B82}"/>
              </a:ext>
            </a:extLst>
          </p:cNvPr>
          <p:cNvGrpSpPr/>
          <p:nvPr/>
        </p:nvGrpSpPr>
        <p:grpSpPr>
          <a:xfrm>
            <a:off x="1692766" y="2304173"/>
            <a:ext cx="1097280" cy="1097280"/>
            <a:chOff x="6553199" y="2055675"/>
            <a:chExt cx="1097280" cy="1097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0CFDA81-3EB5-2CB6-DB7F-4FC3F23D51E8}"/>
                </a:ext>
              </a:extLst>
            </p:cNvPr>
            <p:cNvSpPr/>
            <p:nvPr/>
          </p:nvSpPr>
          <p:spPr>
            <a:xfrm>
              <a:off x="6553199" y="2055675"/>
              <a:ext cx="1097280" cy="10972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 descr="No sign">
              <a:extLst>
                <a:ext uri="{FF2B5EF4-FFF2-40B4-BE49-F238E27FC236}">
                  <a16:creationId xmlns:a16="http://schemas.microsoft.com/office/drawing/2014/main" id="{88A2EF82-5561-DDFA-089D-A4AF28F71B5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44639" y="2147115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FE8B2C-9966-D6E8-8C12-DC2829C43D77}"/>
              </a:ext>
            </a:extLst>
          </p:cNvPr>
          <p:cNvGrpSpPr/>
          <p:nvPr/>
        </p:nvGrpSpPr>
        <p:grpSpPr>
          <a:xfrm>
            <a:off x="9401954" y="2304173"/>
            <a:ext cx="1097280" cy="1097280"/>
            <a:chOff x="1161094" y="5312346"/>
            <a:chExt cx="1097280" cy="1097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0ECA28A-4CD0-81FA-D500-ED9B96DA77C0}"/>
                </a:ext>
              </a:extLst>
            </p:cNvPr>
            <p:cNvSpPr/>
            <p:nvPr/>
          </p:nvSpPr>
          <p:spPr>
            <a:xfrm>
              <a:off x="1161094" y="5312346"/>
              <a:ext cx="1097280" cy="10972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 descr="Money">
              <a:extLst>
                <a:ext uri="{FF2B5EF4-FFF2-40B4-BE49-F238E27FC236}">
                  <a16:creationId xmlns:a16="http://schemas.microsoft.com/office/drawing/2014/main" id="{A57F1D03-C13B-6334-0B04-280BB7357B9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2534" y="5403786"/>
              <a:ext cx="914400" cy="914400"/>
            </a:xfrm>
            <a:prstGeom prst="rect">
              <a:avLst/>
            </a:prstGeom>
          </p:spPr>
        </p:pic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AE23B7F5-24F8-5237-3A8B-78264033C999}"/>
              </a:ext>
            </a:extLst>
          </p:cNvPr>
          <p:cNvSpPr/>
          <p:nvPr/>
        </p:nvSpPr>
        <p:spPr>
          <a:xfrm>
            <a:off x="8503584" y="1608327"/>
            <a:ext cx="2894023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>
                <a:solidFill>
                  <a:schemeClr val="tx1"/>
                </a:solidFill>
              </a:rPr>
              <a:t>Paying for care based on value, not time or volume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A2B340-9611-85D1-8554-6A92F39D2F0A}"/>
              </a:ext>
            </a:extLst>
          </p:cNvPr>
          <p:cNvSpPr/>
          <p:nvPr/>
        </p:nvSpPr>
        <p:spPr>
          <a:xfrm>
            <a:off x="4648989" y="1608327"/>
            <a:ext cx="2894023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>
                <a:solidFill>
                  <a:schemeClr val="tx1"/>
                </a:solidFill>
              </a:rPr>
              <a:t>Ensuring patients can easily access and use their own data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9A39F82-092C-66E6-CBC6-55D3D90DE7FD}"/>
              </a:ext>
            </a:extLst>
          </p:cNvPr>
          <p:cNvSpPr/>
          <p:nvPr/>
        </p:nvSpPr>
        <p:spPr>
          <a:xfrm>
            <a:off x="400331" y="1608327"/>
            <a:ext cx="3682148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>
                <a:solidFill>
                  <a:schemeClr val="tx1"/>
                </a:solidFill>
              </a:rPr>
              <a:t>Removing barriers to incentivize technology adoption &amp; support innovation</a:t>
            </a:r>
          </a:p>
        </p:txBody>
      </p:sp>
    </p:spTree>
    <p:extLst>
      <p:ext uri="{BB962C8B-B14F-4D97-AF65-F5344CB8AC3E}">
        <p14:creationId xmlns:p14="http://schemas.microsoft.com/office/powerpoint/2010/main" val="90699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728F37-873D-A770-C5BD-98D124417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66E200-850E-D1FC-D3CC-EA177C7137CD}"/>
              </a:ext>
            </a:extLst>
          </p:cNvPr>
          <p:cNvSpPr txBox="1"/>
          <p:nvPr/>
        </p:nvSpPr>
        <p:spPr>
          <a:xfrm>
            <a:off x="566875" y="405540"/>
            <a:ext cx="110582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Connecting HHS’ Priorities with Reducing Health Care Costs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BEDD5D-2BEF-29B5-E875-675A3D9B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0C0B5E-629E-36F7-F227-29FE8182C3C6}"/>
              </a:ext>
            </a:extLst>
          </p:cNvPr>
          <p:cNvSpPr/>
          <p:nvPr/>
        </p:nvSpPr>
        <p:spPr>
          <a:xfrm>
            <a:off x="698500" y="1739900"/>
            <a:ext cx="3383280" cy="3987800"/>
          </a:xfrm>
          <a:prstGeom prst="rect">
            <a:avLst/>
          </a:prstGeom>
          <a:pattFill prst="dkDnDiag">
            <a:fgClr>
              <a:schemeClr val="bg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5DD4A-4CF5-87DC-A9EC-98F1B96BCB93}"/>
              </a:ext>
            </a:extLst>
          </p:cNvPr>
          <p:cNvSpPr/>
          <p:nvPr/>
        </p:nvSpPr>
        <p:spPr>
          <a:xfrm>
            <a:off x="4404360" y="1739900"/>
            <a:ext cx="3383280" cy="3987800"/>
          </a:xfrm>
          <a:prstGeom prst="rect">
            <a:avLst/>
          </a:prstGeom>
          <a:pattFill prst="dkDnDiag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D082B8-5D0C-D00A-5774-56FC82D5DD20}"/>
              </a:ext>
            </a:extLst>
          </p:cNvPr>
          <p:cNvSpPr/>
          <p:nvPr/>
        </p:nvSpPr>
        <p:spPr>
          <a:xfrm>
            <a:off x="8110220" y="1739900"/>
            <a:ext cx="3383280" cy="3987800"/>
          </a:xfrm>
          <a:prstGeom prst="rect">
            <a:avLst/>
          </a:prstGeom>
          <a:pattFill prst="dkDn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BF96D-BA7C-6C85-60F8-D3F48E3C85FA}"/>
              </a:ext>
            </a:extLst>
          </p:cNvPr>
          <p:cNvSpPr/>
          <p:nvPr/>
        </p:nvSpPr>
        <p:spPr>
          <a:xfrm>
            <a:off x="830125" y="1612900"/>
            <a:ext cx="3383280" cy="3987800"/>
          </a:xfrm>
          <a:prstGeom prst="rect">
            <a:avLst/>
          </a:prstGeom>
          <a:solidFill>
            <a:srgbClr val="E9EAF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463040" rIns="91440" bIns="45720" rtlCol="0" anchor="t"/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accent6">
                    <a:lumMod val="10000"/>
                  </a:schemeClr>
                </a:solidFill>
              </a:rPr>
              <a:t>ONC </a:t>
            </a:r>
            <a:r>
              <a:rPr lang="en-US" b="1">
                <a:solidFill>
                  <a:schemeClr val="bg2">
                    <a:lumMod val="75000"/>
                  </a:schemeClr>
                </a:solidFill>
              </a:rPr>
              <a:t>HTI-5 Proposed Rule</a:t>
            </a:r>
          </a:p>
          <a:p>
            <a:pPr marL="171450" lvl="0" indent="-1714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161616"/>
                </a:solidFill>
              </a:rPr>
              <a:t>FDA Updated Guidance for </a:t>
            </a:r>
            <a:r>
              <a:rPr lang="en-US" b="1">
                <a:solidFill>
                  <a:schemeClr val="bg2">
                    <a:lumMod val="75000"/>
                  </a:schemeClr>
                </a:solidFill>
              </a:rPr>
              <a:t>General Wellness: Low-Risk Devices</a:t>
            </a:r>
            <a:r>
              <a:rPr lang="en-US">
                <a:solidFill>
                  <a:srgbClr val="161616"/>
                </a:solidFill>
              </a:rPr>
              <a:t> and </a:t>
            </a:r>
            <a:r>
              <a:rPr lang="en-US" b="1">
                <a:solidFill>
                  <a:schemeClr val="bg2">
                    <a:lumMod val="75000"/>
                  </a:schemeClr>
                </a:solidFill>
              </a:rPr>
              <a:t>Clinical Decision Support (CDS) Software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45E0BE-E10C-013B-D48D-22D70B38BF2E}"/>
              </a:ext>
            </a:extLst>
          </p:cNvPr>
          <p:cNvSpPr/>
          <p:nvPr/>
        </p:nvSpPr>
        <p:spPr>
          <a:xfrm>
            <a:off x="4535985" y="1612900"/>
            <a:ext cx="3383280" cy="398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63040" rtlCol="0" anchor="t"/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61616"/>
                </a:solidFill>
              </a:rPr>
              <a:t>Prioritizing</a:t>
            </a:r>
            <a:r>
              <a:rPr lang="en-US" b="1" dirty="0">
                <a:solidFill>
                  <a:srgbClr val="836EAC"/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Data Liquidity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Diagnostic Imaging </a:t>
            </a:r>
            <a:r>
              <a:rPr lang="en-US" dirty="0">
                <a:solidFill>
                  <a:srgbClr val="161616"/>
                </a:solidFill>
              </a:rPr>
              <a:t>Interoperability Standards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EHIgnite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Agentic AI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CRUSH RFI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F6964-8DAC-4B99-81C6-31986FE8909A}"/>
              </a:ext>
            </a:extLst>
          </p:cNvPr>
          <p:cNvSpPr/>
          <p:nvPr/>
        </p:nvSpPr>
        <p:spPr>
          <a:xfrm>
            <a:off x="8241845" y="1612900"/>
            <a:ext cx="3383280" cy="398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63040" rtlCol="0" anchor="t"/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161616"/>
                </a:solidFill>
              </a:rPr>
              <a:t>CMS’s Innovation Center (CMMI) </a:t>
            </a:r>
            <a:r>
              <a:rPr lang="en-US" b="1">
                <a:solidFill>
                  <a:schemeClr val="accent3">
                    <a:lumMod val="50000"/>
                  </a:schemeClr>
                </a:solidFill>
              </a:rPr>
              <a:t>ACCESS Model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161616"/>
                </a:solidFill>
              </a:rPr>
              <a:t>Medicare Advantage </a:t>
            </a:r>
            <a:r>
              <a:rPr lang="en-US" b="1">
                <a:solidFill>
                  <a:schemeClr val="accent3">
                    <a:lumMod val="50000"/>
                  </a:schemeClr>
                </a:solidFill>
              </a:rPr>
              <a:t>Risk Adjustment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161616"/>
                </a:solidFill>
              </a:rPr>
              <a:t>Prior Authorization and Drug Pricing </a:t>
            </a:r>
            <a:r>
              <a:rPr lang="en-US" b="1">
                <a:solidFill>
                  <a:schemeClr val="accent3">
                    <a:lumMod val="50000"/>
                  </a:schemeClr>
                </a:solidFill>
              </a:rPr>
              <a:t>Reform</a:t>
            </a:r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AFFA1F-CE78-5F9B-3975-3E3DE35E82C0}"/>
              </a:ext>
            </a:extLst>
          </p:cNvPr>
          <p:cNvSpPr/>
          <p:nvPr/>
        </p:nvSpPr>
        <p:spPr>
          <a:xfrm>
            <a:off x="1092108" y="1928582"/>
            <a:ext cx="2859314" cy="742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2">
                    <a:lumMod val="75000"/>
                  </a:schemeClr>
                </a:solidFill>
              </a:rPr>
              <a:t>DEREGULATION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FF6BAE-6B53-1CD2-6C24-9D1B1C307216}"/>
              </a:ext>
            </a:extLst>
          </p:cNvPr>
          <p:cNvSpPr/>
          <p:nvPr/>
        </p:nvSpPr>
        <p:spPr>
          <a:xfrm>
            <a:off x="4797968" y="1928582"/>
            <a:ext cx="2859314" cy="742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4">
                    <a:lumMod val="75000"/>
                  </a:schemeClr>
                </a:solidFill>
              </a:rPr>
              <a:t>INTEGRATING TECHNOLOGY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36241D-4C5C-0B03-C135-5B22BEA810AE}"/>
              </a:ext>
            </a:extLst>
          </p:cNvPr>
          <p:cNvSpPr/>
          <p:nvPr/>
        </p:nvSpPr>
        <p:spPr>
          <a:xfrm>
            <a:off x="8503828" y="1928582"/>
            <a:ext cx="2859314" cy="742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3">
                    <a:lumMod val="50000"/>
                  </a:schemeClr>
                </a:solidFill>
              </a:rPr>
              <a:t>PAYMENT REFORM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BC1552-0B8C-EC58-DE10-B122AD1BF9A8}"/>
              </a:ext>
            </a:extLst>
          </p:cNvPr>
          <p:cNvCxnSpPr>
            <a:cxnSpLocks/>
          </p:cNvCxnSpPr>
          <p:nvPr/>
        </p:nvCxnSpPr>
        <p:spPr>
          <a:xfrm>
            <a:off x="1424485" y="2806016"/>
            <a:ext cx="2194560" cy="0"/>
          </a:xfrm>
          <a:prstGeom prst="line">
            <a:avLst/>
          </a:prstGeom>
          <a:ln w="19050">
            <a:solidFill>
              <a:srgbClr val="454A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236494-F9F5-621C-CB80-CEB98C3C3F65}"/>
              </a:ext>
            </a:extLst>
          </p:cNvPr>
          <p:cNvCxnSpPr>
            <a:cxnSpLocks/>
          </p:cNvCxnSpPr>
          <p:nvPr/>
        </p:nvCxnSpPr>
        <p:spPr>
          <a:xfrm>
            <a:off x="5130345" y="2806016"/>
            <a:ext cx="219456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E4289B-A224-8B22-9665-1A8FF857FF83}"/>
              </a:ext>
            </a:extLst>
          </p:cNvPr>
          <p:cNvCxnSpPr>
            <a:cxnSpLocks/>
          </p:cNvCxnSpPr>
          <p:nvPr/>
        </p:nvCxnSpPr>
        <p:spPr>
          <a:xfrm>
            <a:off x="8836205" y="2806016"/>
            <a:ext cx="219456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6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E7BF61-FADD-D980-9C20-D8931679B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B27A32-861C-46FD-E42C-B5D9D41D19C1}"/>
              </a:ext>
            </a:extLst>
          </p:cNvPr>
          <p:cNvSpPr txBox="1"/>
          <p:nvPr/>
        </p:nvSpPr>
        <p:spPr>
          <a:xfrm>
            <a:off x="560950" y="405540"/>
            <a:ext cx="1150943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Deregulation | HTI-5 Proposed Rule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4CDAA-F66B-F2C9-DD0D-15AD9D3FDB80}"/>
              </a:ext>
            </a:extLst>
          </p:cNvPr>
          <p:cNvSpPr txBox="1"/>
          <p:nvPr/>
        </p:nvSpPr>
        <p:spPr>
          <a:xfrm>
            <a:off x="560950" y="867205"/>
            <a:ext cx="1134149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5E64A6"/>
                </a:solidFill>
                <a:latin typeface="Open Sans"/>
                <a:ea typeface="Open Sans"/>
                <a:cs typeface="Open Sans"/>
              </a:rPr>
              <a:t>Commenters generally supported ONC's</a:t>
            </a:r>
            <a:r>
              <a:rPr lang="en-US">
                <a:solidFill>
                  <a:schemeClr val="accent6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>
                <a:solidFill>
                  <a:srgbClr val="5E64A6"/>
                </a:solidFill>
                <a:latin typeface="Open Sans"/>
                <a:ea typeface="Open Sans"/>
                <a:cs typeface="Open Sans"/>
              </a:rPr>
              <a:t>proposal to shift health IT certification to FHIR, but cautioned against substantially altering criteria before FHIR is mature 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08BD8C-4656-6F93-4D45-6EDB685E08D5}"/>
              </a:ext>
            </a:extLst>
          </p:cNvPr>
          <p:cNvSpPr/>
          <p:nvPr/>
        </p:nvSpPr>
        <p:spPr>
          <a:xfrm>
            <a:off x="594852" y="1649498"/>
            <a:ext cx="11002296" cy="550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spc="300">
                <a:solidFill>
                  <a:schemeClr val="bg2"/>
                </a:solidFill>
              </a:rPr>
              <a:t>COMMENT LETTER KEY THEMES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BD5D164-D310-84C2-EF6D-053DF5DC23EB}"/>
              </a:ext>
            </a:extLst>
          </p:cNvPr>
          <p:cNvSpPr/>
          <p:nvPr/>
        </p:nvSpPr>
        <p:spPr>
          <a:xfrm>
            <a:off x="637938" y="2691832"/>
            <a:ext cx="1947946" cy="3332376"/>
          </a:xfrm>
          <a:prstGeom prst="roundRect">
            <a:avLst>
              <a:gd name="adj" fmla="val 75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74320" rIns="91440" bIns="45720" rtlCol="0" anchor="t" anchorCtr="0"/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Certification Criteria Removal</a:t>
            </a: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Strong support to retain care coordination, cybersecurity criteria</a:t>
            </a:r>
          </a:p>
          <a:p>
            <a:pPr marL="169545" indent="-16954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Removal shifts vendor vetting burden onto providers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6AC1E37-75BA-B4C9-A855-5E2E0226B249}"/>
              </a:ext>
            </a:extLst>
          </p:cNvPr>
          <p:cNvSpPr/>
          <p:nvPr/>
        </p:nvSpPr>
        <p:spPr>
          <a:xfrm>
            <a:off x="5147186" y="2691832"/>
            <a:ext cx="1897626" cy="3317999"/>
          </a:xfrm>
          <a:prstGeom prst="roundRect">
            <a:avLst>
              <a:gd name="adj" fmla="val 75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74320" rIns="91440" bIns="45720" rtlCol="0" anchor="t" anchorCtr="0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AI Transparency</a:t>
            </a:r>
            <a:endParaRPr lang="en-US" sz="16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69545" indent="-16954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Mixed opinions on whether to remove or retain the PDSI source attribution requirements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6B3089D-2853-B54C-1391-1EFB066207FB}"/>
              </a:ext>
            </a:extLst>
          </p:cNvPr>
          <p:cNvSpPr/>
          <p:nvPr/>
        </p:nvSpPr>
        <p:spPr>
          <a:xfrm>
            <a:off x="2917722" y="2691832"/>
            <a:ext cx="1854494" cy="3315816"/>
          </a:xfrm>
          <a:prstGeom prst="roundRect">
            <a:avLst>
              <a:gd name="adj" fmla="val 75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0" rIns="91440" bIns="45720" rtlCol="0" anchor="t" anchorCtr="0"/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FHIR Transition</a:t>
            </a:r>
            <a:endParaRPr lang="en-US" sz="16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Strong support of moving to FHIR </a:t>
            </a: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Warn against retiring existing criteria until FHIR is operationally ready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1D4E98F-589D-9D2F-B28C-976F43297A6C}"/>
              </a:ext>
            </a:extLst>
          </p:cNvPr>
          <p:cNvSpPr/>
          <p:nvPr/>
        </p:nvSpPr>
        <p:spPr>
          <a:xfrm>
            <a:off x="7426971" y="2691832"/>
            <a:ext cx="1847306" cy="3317999"/>
          </a:xfrm>
          <a:prstGeom prst="roundRect">
            <a:avLst>
              <a:gd name="adj" fmla="val 75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74320" rIns="91440" bIns="45720" rtlCol="0" anchor="t" anchorCtr="0"/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Information Blocking</a:t>
            </a:r>
            <a:endParaRPr lang="en-US" sz="16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Mixed opinions on whether to change information blocking exceptions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6EFFC27-AFA0-FB4A-3EEF-EB52EB911011}"/>
              </a:ext>
            </a:extLst>
          </p:cNvPr>
          <p:cNvSpPr/>
          <p:nvPr/>
        </p:nvSpPr>
        <p:spPr>
          <a:xfrm>
            <a:off x="9606116" y="2691832"/>
            <a:ext cx="1991032" cy="3317999"/>
          </a:xfrm>
          <a:prstGeom prst="roundRect">
            <a:avLst>
              <a:gd name="adj" fmla="val 75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74320" rIns="91440" bIns="45720" rtlCol="0" anchor="t" anchorCtr="0"/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Information Blocking – Automated Access</a:t>
            </a:r>
            <a:endParaRPr lang="en-US" sz="16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General support but some concerns about downstream use of data via automated access</a:t>
            </a:r>
            <a:endParaRPr lang="en-US" sz="1400" err="1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9E53C4-9186-573F-5DBF-7A7A2390326A}"/>
              </a:ext>
            </a:extLst>
          </p:cNvPr>
          <p:cNvSpPr/>
          <p:nvPr/>
        </p:nvSpPr>
        <p:spPr>
          <a:xfrm>
            <a:off x="1362751" y="2307039"/>
            <a:ext cx="548640" cy="54864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B282E7-D2FF-B230-9891-BE7E04753265}"/>
              </a:ext>
            </a:extLst>
          </p:cNvPr>
          <p:cNvSpPr/>
          <p:nvPr/>
        </p:nvSpPr>
        <p:spPr>
          <a:xfrm>
            <a:off x="5821681" y="2307039"/>
            <a:ext cx="548640" cy="54864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B08FDB-9C93-0FC8-BC66-1353D35DDE21}"/>
              </a:ext>
            </a:extLst>
          </p:cNvPr>
          <p:cNvSpPr/>
          <p:nvPr/>
        </p:nvSpPr>
        <p:spPr>
          <a:xfrm>
            <a:off x="8051146" y="2307039"/>
            <a:ext cx="548640" cy="54864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F1B5573-7F38-77A8-1638-E87F9A2E8C49}"/>
              </a:ext>
            </a:extLst>
          </p:cNvPr>
          <p:cNvSpPr/>
          <p:nvPr/>
        </p:nvSpPr>
        <p:spPr>
          <a:xfrm>
            <a:off x="10280609" y="2307039"/>
            <a:ext cx="548640" cy="54864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344D139-5D3E-A844-5CB0-EC7033974123}"/>
              </a:ext>
            </a:extLst>
          </p:cNvPr>
          <p:cNvSpPr/>
          <p:nvPr/>
        </p:nvSpPr>
        <p:spPr>
          <a:xfrm>
            <a:off x="3592216" y="2307039"/>
            <a:ext cx="548640" cy="54864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2079573-78D0-FF7D-AE54-BD6D714917AE}"/>
              </a:ext>
            </a:extLst>
          </p:cNvPr>
          <p:cNvSpPr txBox="1">
            <a:spLocks/>
          </p:cNvSpPr>
          <p:nvPr/>
        </p:nvSpPr>
        <p:spPr>
          <a:xfrm>
            <a:off x="4724400" y="6363482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EF025A4-D005-6442-993B-7FE3084AADF7}" type="slidenum">
              <a:rPr lang="en-US" sz="1200" dirty="0" smtClean="0">
                <a:solidFill>
                  <a:schemeClr val="tx1">
                    <a:lumMod val="49000"/>
                    <a:lumOff val="51000"/>
                  </a:schemeClr>
                </a:solidFill>
                <a:latin typeface="Open Sans"/>
                <a:ea typeface="Open Sans"/>
                <a:cs typeface="Open Sans"/>
              </a:rPr>
              <a:pPr algn="ctr"/>
              <a:t>14</a:t>
            </a:fld>
            <a:endParaRPr lang="en-US" sz="1200">
              <a:solidFill>
                <a:schemeClr val="tx1">
                  <a:lumMod val="49000"/>
                  <a:lumOff val="51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8220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1079DF-EADC-6318-0158-C0E3C21A5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B7CED8-A1A2-A26F-0003-CDBA8DC709D0}"/>
              </a:ext>
            </a:extLst>
          </p:cNvPr>
          <p:cNvSpPr txBox="1"/>
          <p:nvPr/>
        </p:nvSpPr>
        <p:spPr>
          <a:xfrm>
            <a:off x="560950" y="405540"/>
            <a:ext cx="1150943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Deregulation | FDA Updated Guidance for Wearables &amp; CDS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EF39FA-283E-9FBA-393D-FA10211301C4}"/>
              </a:ext>
            </a:extLst>
          </p:cNvPr>
          <p:cNvSpPr txBox="1"/>
          <p:nvPr/>
        </p:nvSpPr>
        <p:spPr>
          <a:xfrm>
            <a:off x="560950" y="867205"/>
            <a:ext cx="1134149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5E64A6"/>
                </a:solidFill>
                <a:latin typeface="Open Sans"/>
                <a:ea typeface="Open Sans"/>
                <a:cs typeface="Open Sans"/>
              </a:rPr>
              <a:t>Updated guidance documents are intended to adapt regulations to contemporary technology realities to enable innovation at "Silicon Valley speed"  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FF51F8B6-DB27-A88B-A5AF-EC7F5C092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359956"/>
              </p:ext>
            </p:extLst>
          </p:nvPr>
        </p:nvGraphicFramePr>
        <p:xfrm>
          <a:off x="507820" y="2397954"/>
          <a:ext cx="392497" cy="3595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7">
                  <a:extLst>
                    <a:ext uri="{9D8B030D-6E8A-4147-A177-3AD203B41FA5}">
                      <a16:colId xmlns:a16="http://schemas.microsoft.com/office/drawing/2014/main" val="160626197"/>
                    </a:ext>
                  </a:extLst>
                </a:gridCol>
              </a:tblGrid>
              <a:tr h="1858210"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vert="vert27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8505"/>
                  </a:ext>
                </a:extLst>
              </a:tr>
              <a:tr h="17377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Impact</a:t>
                      </a:r>
                    </a:p>
                  </a:txBody>
                  <a:tcPr vert="vert27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49078"/>
                  </a:ext>
                </a:extLst>
              </a:tr>
            </a:tbl>
          </a:graphicData>
        </a:graphic>
      </p:graphicFrame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55005D0-9DD5-3399-3B95-705A695B1543}"/>
              </a:ext>
            </a:extLst>
          </p:cNvPr>
          <p:cNvCxnSpPr>
            <a:cxnSpLocks/>
          </p:cNvCxnSpPr>
          <p:nvPr/>
        </p:nvCxnSpPr>
        <p:spPr>
          <a:xfrm>
            <a:off x="2314796" y="2169358"/>
            <a:ext cx="2642797" cy="0"/>
          </a:xfrm>
          <a:prstGeom prst="line">
            <a:avLst/>
          </a:prstGeom>
          <a:ln w="1905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B421A9E-4B3A-52EE-2BDB-85B196AB3A52}"/>
              </a:ext>
            </a:extLst>
          </p:cNvPr>
          <p:cNvSpPr txBox="1"/>
          <p:nvPr/>
        </p:nvSpPr>
        <p:spPr>
          <a:xfrm>
            <a:off x="1258754" y="2448754"/>
            <a:ext cx="4754880" cy="1400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lvl="1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Open Sans"/>
                <a:ea typeface="Open Sans"/>
                <a:cs typeface="Open Sans"/>
              </a:rPr>
              <a:t>Defines </a:t>
            </a:r>
            <a:r>
              <a:rPr lang="en-US" sz="1600" b="1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wellness products </a:t>
            </a:r>
            <a:r>
              <a:rPr lang="en-US" sz="1600">
                <a:latin typeface="Open Sans"/>
                <a:ea typeface="Open Sans"/>
                <a:cs typeface="Open Sans"/>
              </a:rPr>
              <a:t>as those that:</a:t>
            </a:r>
          </a:p>
          <a:p>
            <a:pPr marL="457200" lvl="2" indent="-177800">
              <a:spcAft>
                <a:spcPts val="300"/>
              </a:spcAft>
              <a:buFont typeface="Wingdings" panose="020B0604020202020204" pitchFamily="34" charset="0"/>
              <a:buChar char="§"/>
            </a:pPr>
            <a:r>
              <a:rPr lang="en-US" sz="1600">
                <a:latin typeface="Open Sans"/>
                <a:ea typeface="Open Sans"/>
                <a:cs typeface="Open Sans"/>
              </a:rPr>
              <a:t>Promote a </a:t>
            </a:r>
            <a:r>
              <a:rPr lang="en-US" sz="1600" b="1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general state of health</a:t>
            </a:r>
            <a:r>
              <a:rPr lang="en-US" sz="16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; </a:t>
            </a:r>
            <a:r>
              <a:rPr lang="en-US" sz="1600">
                <a:latin typeface="Open Sans"/>
                <a:ea typeface="Open Sans"/>
                <a:cs typeface="Open Sans"/>
              </a:rPr>
              <a:t>or </a:t>
            </a:r>
            <a:endParaRPr lang="en-US" sz="1600">
              <a:solidFill>
                <a:srgbClr val="5E64A6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57200" lvl="2" indent="-177800">
              <a:spcAft>
                <a:spcPts val="300"/>
              </a:spcAft>
              <a:buFont typeface="Wingdings" panose="020B0604020202020204" pitchFamily="34" charset="0"/>
              <a:buChar char="§"/>
            </a:pPr>
            <a:r>
              <a:rPr lang="en-US" sz="1600">
                <a:latin typeface="Open Sans"/>
                <a:ea typeface="Open Sans"/>
                <a:cs typeface="Open Sans"/>
              </a:rPr>
              <a:t>Promote a</a:t>
            </a:r>
            <a:r>
              <a:rPr lang="en-US" sz="16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healthy lifestyle</a:t>
            </a:r>
            <a:r>
              <a:rPr lang="en-US" sz="16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>
                <a:latin typeface="Open Sans"/>
                <a:ea typeface="Open Sans"/>
                <a:cs typeface="Open Sans"/>
              </a:rPr>
              <a:t>to reduce the risk of / guide living with</a:t>
            </a:r>
            <a:r>
              <a:rPr lang="en-US" sz="16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chronic conditions</a:t>
            </a:r>
            <a:r>
              <a:rPr lang="en-US" sz="16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. </a:t>
            </a:r>
            <a:endParaRPr lang="en-US" sz="160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731CFA-5645-1CE3-9CEA-113F055DC0FF}"/>
              </a:ext>
            </a:extLst>
          </p:cNvPr>
          <p:cNvSpPr txBox="1"/>
          <p:nvPr/>
        </p:nvSpPr>
        <p:spPr>
          <a:xfrm>
            <a:off x="1395914" y="1578687"/>
            <a:ext cx="448056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Open Sans"/>
                <a:ea typeface="Open Sans"/>
                <a:cs typeface="Open Sans"/>
              </a:rPr>
              <a:t>Wellness Devices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4DF5F4-795B-976D-29B4-F06F6AAAC306}"/>
              </a:ext>
            </a:extLst>
          </p:cNvPr>
          <p:cNvSpPr txBox="1"/>
          <p:nvPr/>
        </p:nvSpPr>
        <p:spPr>
          <a:xfrm>
            <a:off x="6606710" y="2448754"/>
            <a:ext cx="4924885" cy="16466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lvl="1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4"/>
                </a:solidFill>
                <a:latin typeface="Open Sans"/>
                <a:ea typeface="Open Sans"/>
                <a:cs typeface="Open Sans"/>
              </a:rPr>
              <a:t>Definitions:</a:t>
            </a:r>
            <a:r>
              <a:rPr lang="en-US" sz="1600">
                <a:latin typeface="Open Sans"/>
                <a:ea typeface="Open Sans"/>
                <a:cs typeface="Open Sans"/>
              </a:rPr>
              <a:t> Clarifies criteria for non-device CDS</a:t>
            </a:r>
          </a:p>
          <a:p>
            <a:pPr marL="177800" lvl="1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4"/>
                </a:solidFill>
                <a:latin typeface="Open Sans"/>
                <a:ea typeface="Open Sans"/>
                <a:cs typeface="Open Sans"/>
              </a:rPr>
              <a:t>Enforcement discretion:</a:t>
            </a:r>
            <a:r>
              <a:rPr lang="en-US" sz="1600">
                <a:latin typeface="Open Sans"/>
                <a:ea typeface="Open Sans"/>
                <a:cs typeface="Open Sans"/>
              </a:rPr>
              <a:t> FDA will exercise enforcement discretion for CDS</a:t>
            </a:r>
          </a:p>
          <a:p>
            <a:pPr marL="177800" lvl="1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accent4"/>
                </a:solidFill>
                <a:latin typeface="Open Sans"/>
                <a:ea typeface="Open Sans"/>
                <a:cs typeface="Open Sans"/>
              </a:rPr>
              <a:t>Provider usability: </a:t>
            </a:r>
            <a:r>
              <a:rPr lang="en-US" sz="1600">
                <a:solidFill>
                  <a:srgbClr val="161616"/>
                </a:solidFill>
                <a:latin typeface="Open Sans"/>
                <a:ea typeface="Open Sans"/>
                <a:cs typeface="Open Sans"/>
              </a:rPr>
              <a:t>Should prioritize most important information; does not apply to critical tasks </a:t>
            </a:r>
            <a:endParaRPr lang="en-US" sz="1600">
              <a:solidFill>
                <a:srgbClr val="1616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129A25-FCB0-494B-17ED-2AA806A549BA}"/>
              </a:ext>
            </a:extLst>
          </p:cNvPr>
          <p:cNvSpPr txBox="1"/>
          <p:nvPr/>
        </p:nvSpPr>
        <p:spPr>
          <a:xfrm>
            <a:off x="6743871" y="1424799"/>
            <a:ext cx="448056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Open Sans"/>
                <a:ea typeface="Calibri" panose="020F0502020204030204"/>
                <a:cs typeface="Calibri" panose="020F0502020204030204"/>
              </a:rPr>
              <a:t>Non-Device Clinical Decision Support (CDS)</a:t>
            </a:r>
            <a:endParaRPr lang="en-US" sz="2000">
              <a:ea typeface="Calibri"/>
              <a:cs typeface="Calibri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6142A44-D20C-FA04-4EAC-7954848A07D3}"/>
              </a:ext>
            </a:extLst>
          </p:cNvPr>
          <p:cNvCxnSpPr>
            <a:cxnSpLocks/>
          </p:cNvCxnSpPr>
          <p:nvPr/>
        </p:nvCxnSpPr>
        <p:spPr>
          <a:xfrm>
            <a:off x="7246791" y="2169358"/>
            <a:ext cx="347472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7AECF3D-3508-2839-7C1D-C7C479659AAE}"/>
              </a:ext>
            </a:extLst>
          </p:cNvPr>
          <p:cNvCxnSpPr>
            <a:cxnSpLocks/>
          </p:cNvCxnSpPr>
          <p:nvPr/>
        </p:nvCxnSpPr>
        <p:spPr>
          <a:xfrm flipH="1">
            <a:off x="6286572" y="2634448"/>
            <a:ext cx="0" cy="3279065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FE037B-D206-8A4F-484B-0B87819B89E8}"/>
              </a:ext>
            </a:extLst>
          </p:cNvPr>
          <p:cNvCxnSpPr>
            <a:cxnSpLocks/>
          </p:cNvCxnSpPr>
          <p:nvPr/>
        </p:nvCxnSpPr>
        <p:spPr>
          <a:xfrm flipH="1">
            <a:off x="1234111" y="4195939"/>
            <a:ext cx="9601200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18EF497-A683-9AC7-DA03-F96FDA49C225}"/>
              </a:ext>
            </a:extLst>
          </p:cNvPr>
          <p:cNvSpPr txBox="1"/>
          <p:nvPr/>
        </p:nvSpPr>
        <p:spPr>
          <a:xfrm>
            <a:off x="1258754" y="4376441"/>
            <a:ext cx="4754880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indent="-177800">
              <a:spcAft>
                <a:spcPts val="300"/>
              </a:spcAft>
              <a:buFont typeface="Arial"/>
              <a:buChar char="•"/>
            </a:pPr>
            <a:r>
              <a:rPr lang="en-US" sz="1600">
                <a:latin typeface="Open Sans"/>
                <a:ea typeface="Calibri" panose="020F0502020204030204"/>
                <a:cs typeface="Calibri" panose="020F0502020204030204"/>
              </a:rPr>
              <a:t>Signals a </a:t>
            </a:r>
            <a:r>
              <a:rPr lang="en-US" sz="1600" b="1">
                <a:solidFill>
                  <a:schemeClr val="accent1"/>
                </a:solidFill>
                <a:latin typeface="Open Sans"/>
                <a:ea typeface="Calibri" panose="020F0502020204030204"/>
                <a:cs typeface="Calibri" panose="020F0502020204030204"/>
              </a:rPr>
              <a:t>risk-based</a:t>
            </a:r>
            <a:r>
              <a:rPr lang="en-US" sz="1600">
                <a:latin typeface="Open Sans"/>
                <a:ea typeface="Calibri" panose="020F0502020204030204"/>
                <a:cs typeface="Calibri" panose="020F0502020204030204"/>
              </a:rPr>
              <a:t> approach to regulation</a:t>
            </a:r>
          </a:p>
          <a:p>
            <a:pPr marL="177800" indent="-177800">
              <a:spcAft>
                <a:spcPts val="300"/>
              </a:spcAft>
              <a:buFont typeface="Arial"/>
              <a:buChar char="•"/>
            </a:pPr>
            <a:r>
              <a:rPr lang="en-US" sz="1600" b="1">
                <a:solidFill>
                  <a:schemeClr val="accent1"/>
                </a:solidFill>
                <a:latin typeface="Open Sans"/>
                <a:ea typeface="Calibri" panose="020F0502020204030204"/>
                <a:cs typeface="Calibri" panose="020F0502020204030204"/>
              </a:rPr>
              <a:t>Decrease time and cost</a:t>
            </a:r>
            <a:r>
              <a:rPr lang="en-US" sz="1600">
                <a:latin typeface="Open Sans"/>
                <a:ea typeface="Calibri" panose="020F0502020204030204"/>
                <a:cs typeface="Calibri" panose="020F0502020204030204"/>
              </a:rPr>
              <a:t> to market entry</a:t>
            </a:r>
            <a:endParaRPr lang="en-US" sz="1600">
              <a:ea typeface="Calibri"/>
              <a:cs typeface="Calibri"/>
            </a:endParaRPr>
          </a:p>
          <a:p>
            <a:pPr marL="177800" indent="-177800">
              <a:spcAft>
                <a:spcPts val="300"/>
              </a:spcAft>
              <a:buFont typeface="Arial"/>
              <a:buChar char="•"/>
            </a:pPr>
            <a:r>
              <a:rPr lang="en-US" sz="1600">
                <a:latin typeface="Open Sans"/>
                <a:ea typeface="Calibri" panose="020F0502020204030204"/>
                <a:cs typeface="Calibri" panose="020F0502020204030204"/>
              </a:rPr>
              <a:t>May increase </a:t>
            </a:r>
            <a:r>
              <a:rPr lang="en-US" sz="1600" b="1">
                <a:solidFill>
                  <a:schemeClr val="accent1"/>
                </a:solidFill>
                <a:latin typeface="Open Sans"/>
                <a:ea typeface="Calibri" panose="020F0502020204030204"/>
                <a:cs typeface="Calibri" panose="020F0502020204030204"/>
              </a:rPr>
              <a:t>consumer health anxiety </a:t>
            </a:r>
            <a:r>
              <a:rPr lang="en-US" sz="1600">
                <a:latin typeface="Open Sans"/>
                <a:ea typeface="Calibri" panose="020F0502020204030204"/>
                <a:cs typeface="Calibri" panose="020F0502020204030204"/>
              </a:rPr>
              <a:t>and confusion knowing what products to </a:t>
            </a:r>
            <a:r>
              <a:rPr lang="en-US" sz="1600" b="1">
                <a:solidFill>
                  <a:schemeClr val="accent1"/>
                </a:solidFill>
                <a:latin typeface="Open Sans"/>
                <a:ea typeface="Calibri" panose="020F0502020204030204"/>
                <a:cs typeface="Calibri" panose="020F0502020204030204"/>
              </a:rPr>
              <a:t>trust </a:t>
            </a:r>
            <a:endParaRPr lang="en-US" sz="1600" b="1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8DEC4-1049-F87B-959E-75248A084ED3}"/>
              </a:ext>
            </a:extLst>
          </p:cNvPr>
          <p:cNvSpPr txBox="1"/>
          <p:nvPr/>
        </p:nvSpPr>
        <p:spPr>
          <a:xfrm>
            <a:off x="6606711" y="4376441"/>
            <a:ext cx="4754880" cy="16466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indent="-177800">
              <a:spcAft>
                <a:spcPts val="300"/>
              </a:spcAft>
              <a:buFont typeface="Arial"/>
              <a:buChar char="•"/>
            </a:pPr>
            <a:r>
              <a:rPr lang="en-US" sz="1600" b="1">
                <a:solidFill>
                  <a:schemeClr val="accent4"/>
                </a:solidFill>
                <a:latin typeface="Open Sans"/>
                <a:ea typeface="Calibri" panose="020F0502020204030204"/>
                <a:cs typeface="Calibri" panose="020F0502020204030204"/>
              </a:rPr>
              <a:t>Widens scope</a:t>
            </a:r>
            <a:r>
              <a:rPr lang="en-US" sz="1600">
                <a:latin typeface="Open Sans"/>
                <a:ea typeface="Calibri" panose="020F0502020204030204"/>
                <a:cs typeface="Calibri" panose="020F0502020204030204"/>
              </a:rPr>
              <a:t> of non-device CDS </a:t>
            </a:r>
          </a:p>
          <a:p>
            <a:pPr marL="177800" indent="-177800">
              <a:spcAft>
                <a:spcPts val="300"/>
              </a:spcAft>
              <a:buFont typeface="Arial"/>
              <a:buChar char="•"/>
            </a:pPr>
            <a:r>
              <a:rPr lang="en-US" sz="1600" b="1">
                <a:solidFill>
                  <a:schemeClr val="accent4"/>
                </a:solidFill>
                <a:latin typeface="Open Sans"/>
                <a:ea typeface="Calibri" panose="020F0502020204030204"/>
                <a:cs typeface="Calibri" panose="020F0502020204030204"/>
              </a:rPr>
              <a:t>Softens transparency</a:t>
            </a:r>
            <a:r>
              <a:rPr lang="en-US" sz="1600" b="1">
                <a:latin typeface="Open Sans"/>
                <a:ea typeface="Calibri" panose="020F0502020204030204"/>
                <a:cs typeface="Calibri" panose="020F0502020204030204"/>
              </a:rPr>
              <a:t> </a:t>
            </a:r>
            <a:r>
              <a:rPr lang="en-US" sz="1600">
                <a:latin typeface="Open Sans"/>
                <a:ea typeface="Calibri" panose="020F0502020204030204"/>
                <a:cs typeface="Calibri" panose="020F0502020204030204"/>
              </a:rPr>
              <a:t>requirements in favor of usability</a:t>
            </a:r>
          </a:p>
          <a:p>
            <a:pPr marL="177800" indent="-177800">
              <a:spcAft>
                <a:spcPts val="300"/>
              </a:spcAft>
              <a:buFont typeface="Arial"/>
              <a:buChar char="•"/>
            </a:pPr>
            <a:r>
              <a:rPr lang="en-US" sz="1600" b="1">
                <a:solidFill>
                  <a:schemeClr val="accent4"/>
                </a:solidFill>
                <a:latin typeface="Open Sans"/>
                <a:ea typeface="Calibri" panose="020F0502020204030204"/>
                <a:cs typeface="Calibri" panose="020F0502020204030204"/>
              </a:rPr>
              <a:t>Reorients</a:t>
            </a:r>
            <a:r>
              <a:rPr lang="en-US" sz="1600">
                <a:latin typeface="Open Sans"/>
                <a:ea typeface="Calibri" panose="020F0502020204030204"/>
                <a:cs typeface="Calibri" panose="020F0502020204030204"/>
              </a:rPr>
              <a:t> the importance of automation bias and impact of software dealing with time-critical tasks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7072C79-5C91-8B5C-C3C6-6513460A0D40}"/>
              </a:ext>
            </a:extLst>
          </p:cNvPr>
          <p:cNvSpPr txBox="1">
            <a:spLocks/>
          </p:cNvSpPr>
          <p:nvPr/>
        </p:nvSpPr>
        <p:spPr>
          <a:xfrm>
            <a:off x="4724400" y="6363482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EF025A4-D005-6442-993B-7FE3084AADF7}" type="slidenum">
              <a:rPr lang="en-US" sz="1200" dirty="0" smtClean="0">
                <a:solidFill>
                  <a:schemeClr val="tx1">
                    <a:lumMod val="49000"/>
                    <a:lumOff val="51000"/>
                  </a:schemeClr>
                </a:solidFill>
                <a:latin typeface="Open Sans"/>
                <a:ea typeface="Open Sans"/>
                <a:cs typeface="Open Sans"/>
              </a:rPr>
              <a:pPr algn="ctr"/>
              <a:t>15</a:t>
            </a:fld>
            <a:endParaRPr lang="en-US" sz="1200">
              <a:solidFill>
                <a:schemeClr val="tx1">
                  <a:lumMod val="49000"/>
                  <a:lumOff val="51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81009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85531-0310-7F5E-C639-380EF80B8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>
            <a:extLst>
              <a:ext uri="{FF2B5EF4-FFF2-40B4-BE49-F238E27FC236}">
                <a16:creationId xmlns:a16="http://schemas.microsoft.com/office/drawing/2014/main" id="{47281E05-3886-1065-BA6C-659E1E8EE6ED}"/>
              </a:ext>
            </a:extLst>
          </p:cNvPr>
          <p:cNvSpPr/>
          <p:nvPr/>
        </p:nvSpPr>
        <p:spPr>
          <a:xfrm>
            <a:off x="562108" y="405720"/>
            <a:ext cx="11506320" cy="4616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</a:rPr>
              <a:t>Integration of Technology | Prioritizing Data Liquidity</a:t>
            </a:r>
            <a:endParaRPr lang="en-US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6D47A0FD-4735-64F8-101F-5B14089F77D0}"/>
              </a:ext>
            </a:extLst>
          </p:cNvPr>
          <p:cNvSpPr/>
          <p:nvPr/>
        </p:nvSpPr>
        <p:spPr>
          <a:xfrm>
            <a:off x="562108" y="867240"/>
            <a:ext cx="11338200" cy="6463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191"/>
              </a:spcBef>
              <a:spcAft>
                <a:spcPts val="992"/>
              </a:spcAft>
            </a:pPr>
            <a:r>
              <a:rPr lang="en-US">
                <a:solidFill>
                  <a:srgbClr val="5E64A6"/>
                </a:solidFill>
                <a:latin typeface="Open Sans"/>
                <a:ea typeface="Open Sans"/>
              </a:rPr>
              <a:t>ONC</a:t>
            </a:r>
            <a:r>
              <a:rPr lang="en-US">
                <a:solidFill>
                  <a:schemeClr val="accent6">
                    <a:lumMod val="10000"/>
                  </a:schemeClr>
                </a:solidFill>
                <a:latin typeface="Open Sans"/>
                <a:ea typeface="Open Sans"/>
              </a:rPr>
              <a:t> </a:t>
            </a:r>
            <a:r>
              <a:rPr lang="en-US">
                <a:solidFill>
                  <a:srgbClr val="5E64A6"/>
                </a:solidFill>
                <a:latin typeface="Open Sans"/>
                <a:ea typeface="Open Sans"/>
              </a:rPr>
              <a:t>messaging is centralizing around data liquidity – ensuring patients have access to records and information blocking is enforced </a:t>
            </a:r>
            <a:endParaRPr lang="en-US"/>
          </a:p>
        </p:txBody>
      </p:sp>
      <p:sp>
        <p:nvSpPr>
          <p:cNvPr id="20" name="PlaceHolder 1">
            <a:extLst>
              <a:ext uri="{FF2B5EF4-FFF2-40B4-BE49-F238E27FC236}">
                <a16:creationId xmlns:a16="http://schemas.microsoft.com/office/drawing/2014/main" id="{C2BD93F0-218A-180E-27DA-89AB8CCBC0BB}"/>
              </a:ext>
            </a:extLst>
          </p:cNvPr>
          <p:cNvSpPr>
            <a:spLocks noGrp="1"/>
          </p:cNvSpPr>
          <p:nvPr>
            <p:ph type="sldNum" idx="8"/>
          </p:nvPr>
        </p:nvSpPr>
        <p:spPr>
          <a:xfrm>
            <a:off x="4724428" y="6363360"/>
            <a:ext cx="2742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Open Sans"/>
                <a:ea typeface="Open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CC251FB2-A16F-4905-9F89-18E2FF0D684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Open Sans"/>
                <a:ea typeface="Open Sans"/>
              </a:rPr>
              <a:pPr indent="0" algn="ctr" defTabSz="914400">
                <a:lnSpc>
                  <a:spcPct val="100000"/>
                </a:lnSpc>
                <a:buNone/>
              </a:pPr>
              <a:t>16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" name="Picture 1" descr="Attend the 2026 ASTP Annual Meeting - Health IT Answers">
            <a:extLst>
              <a:ext uri="{FF2B5EF4-FFF2-40B4-BE49-F238E27FC236}">
                <a16:creationId xmlns:a16="http://schemas.microsoft.com/office/drawing/2014/main" id="{61ABB816-D97C-6F07-6440-4E5916DD66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97"/>
          <a:stretch>
            <a:fillRect/>
          </a:stretch>
        </p:blipFill>
        <p:spPr>
          <a:xfrm>
            <a:off x="673098" y="1651253"/>
            <a:ext cx="4940907" cy="27432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3" name="Picture 2" descr="ASTP's Tom Keane at Senate HELP Committee meeting today discussing progress  made towards #patientaccess, #TEFCA, leveraging technology and more. Dr.  Keane testified:&quot;My top priority is data liquidity. My office [ASTP/ONC] is  singularly">
            <a:extLst>
              <a:ext uri="{FF2B5EF4-FFF2-40B4-BE49-F238E27FC236}">
                <a16:creationId xmlns:a16="http://schemas.microsoft.com/office/drawing/2014/main" id="{532BAB83-5493-E4CC-663E-23164DD1F1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23" t="4232" r="7903" b="7295"/>
          <a:stretch>
            <a:fillRect/>
          </a:stretch>
        </p:blipFill>
        <p:spPr>
          <a:xfrm>
            <a:off x="6683611" y="1761928"/>
            <a:ext cx="4937760" cy="2616276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64A8D-694A-AF61-DB3C-73303479FC85}"/>
              </a:ext>
            </a:extLst>
          </p:cNvPr>
          <p:cNvSpPr txBox="1"/>
          <p:nvPr/>
        </p:nvSpPr>
        <p:spPr>
          <a:xfrm>
            <a:off x="673098" y="4626561"/>
            <a:ext cx="4982793" cy="1804749"/>
          </a:xfrm>
          <a:prstGeom prst="roundRect">
            <a:avLst/>
          </a:prstGeom>
          <a:solidFill>
            <a:srgbClr val="F8F8F8"/>
          </a:solidFill>
          <a:ln>
            <a:solidFill>
              <a:schemeClr val="bg2">
                <a:lumMod val="75000"/>
              </a:schemeClr>
            </a:solidFill>
            <a:prstDash val="lg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77800" indent="-177800">
              <a:spcAft>
                <a:spcPts val="600"/>
              </a:spcAft>
              <a:buFont typeface="Arial,Sans-Serif"/>
              <a:buChar char="•"/>
            </a:pPr>
            <a:r>
              <a:rPr lang="en-US" sz="1500" b="1">
                <a:solidFill>
                  <a:schemeClr val="accent6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ONC </a:t>
            </a:r>
            <a:r>
              <a:rPr lang="en-US" sz="1500" b="1">
                <a:latin typeface="Open Sans"/>
                <a:ea typeface="Open Sans"/>
                <a:cs typeface="Open Sans"/>
              </a:rPr>
              <a:t>Mission - </a:t>
            </a:r>
            <a:r>
              <a:rPr lang="en-US" sz="1500">
                <a:latin typeface="Open Sans"/>
                <a:ea typeface="Open Sans"/>
                <a:cs typeface="Open Sans"/>
              </a:rPr>
              <a:t>Leverage technology to accelerate MAHA goals and improve affordability, access, patient outcomes 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TEFCA –</a:t>
            </a:r>
            <a:r>
              <a:rPr lang="en-US"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exchanged 500M records since launch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500" b="1">
                <a:latin typeface="Open Sans"/>
                <a:ea typeface="Open Sans"/>
                <a:cs typeface="Open Sans"/>
              </a:rPr>
              <a:t>Information blocking –</a:t>
            </a:r>
            <a:r>
              <a:rPr lang="en-US" sz="1500">
                <a:latin typeface="Open Sans"/>
                <a:ea typeface="Open Sans"/>
                <a:cs typeface="Open Sans"/>
              </a:rPr>
              <a:t> </a:t>
            </a:r>
            <a:r>
              <a:rPr lang="en-US" sz="1500">
                <a:solidFill>
                  <a:schemeClr val="accent6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ONC </a:t>
            </a:r>
            <a:r>
              <a:rPr lang="en-US" sz="1500">
                <a:latin typeface="Open Sans"/>
                <a:ea typeface="Open Sans"/>
                <a:cs typeface="Open Sans"/>
              </a:rPr>
              <a:t>issuing notices of potential nonconformance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41897-DA2A-57A5-CE5F-F4B665865063}"/>
              </a:ext>
            </a:extLst>
          </p:cNvPr>
          <p:cNvSpPr txBox="1"/>
          <p:nvPr/>
        </p:nvSpPr>
        <p:spPr>
          <a:xfrm>
            <a:off x="6536111" y="4626561"/>
            <a:ext cx="5232760" cy="1804749"/>
          </a:xfrm>
          <a:prstGeom prst="roundRect">
            <a:avLst/>
          </a:prstGeom>
          <a:solidFill>
            <a:srgbClr val="F8F8F8"/>
          </a:solidFill>
          <a:ln>
            <a:solidFill>
              <a:schemeClr val="bg2">
                <a:lumMod val="75000"/>
              </a:schemeClr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My top priority is </a:t>
            </a:r>
            <a:r>
              <a:rPr lang="en-US" sz="1500" b="1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fostering greater data liquidity</a:t>
            </a:r>
            <a:r>
              <a:rPr lang="en-US" sz="1500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 … so that </a:t>
            </a:r>
            <a:r>
              <a:rPr lang="en-US" sz="1500" b="1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patients </a:t>
            </a:r>
            <a:r>
              <a:rPr lang="en-US" sz="1500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and their </a:t>
            </a:r>
            <a:r>
              <a:rPr lang="en-US" sz="1500" b="1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clinicians </a:t>
            </a:r>
            <a:r>
              <a:rPr lang="en-US" sz="1500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are </a:t>
            </a:r>
            <a:r>
              <a:rPr lang="en-US" sz="1500" b="1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in the driver’s seat</a:t>
            </a:r>
            <a:r>
              <a:rPr lang="en-US" sz="1500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...Together, we can ensure that </a:t>
            </a:r>
            <a:r>
              <a:rPr lang="en-US" sz="1500" b="1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data is not a barrier, but a bridge</a:t>
            </a:r>
            <a:r>
              <a:rPr lang="en-US" sz="1500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, connecting patients to </a:t>
            </a:r>
            <a:r>
              <a:rPr lang="en-US" sz="1500" b="1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safer care</a:t>
            </a:r>
            <a:r>
              <a:rPr lang="en-US" sz="1500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, clinicians to </a:t>
            </a:r>
            <a:r>
              <a:rPr lang="en-US" sz="1500" b="1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better tools</a:t>
            </a:r>
            <a:r>
              <a:rPr lang="en-US" sz="1500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, and communities to a </a:t>
            </a:r>
            <a:r>
              <a:rPr lang="en-US" sz="1500" b="1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more resilient health system</a:t>
            </a:r>
            <a:r>
              <a:rPr lang="en-US" sz="1500" i="1">
                <a:solidFill>
                  <a:srgbClr val="343030"/>
                </a:solidFill>
                <a:latin typeface="Open Sans"/>
                <a:ea typeface="Open Sans"/>
                <a:cs typeface="Open Sans"/>
              </a:rPr>
              <a:t> for years to come."</a:t>
            </a:r>
            <a:endParaRPr lang="en-US" sz="1500" b="1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3475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E1919-90AE-6001-2D67-61257E9E3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7F92DD-0D4F-4786-8043-5A5A13565CF0}"/>
              </a:ext>
            </a:extLst>
          </p:cNvPr>
          <p:cNvSpPr txBox="1"/>
          <p:nvPr/>
        </p:nvSpPr>
        <p:spPr>
          <a:xfrm>
            <a:off x="560950" y="405540"/>
            <a:ext cx="1150943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Integration of Technology | Expanding Interoperability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364A7E-B448-CE4E-51A8-12D4DBCDBEF5}"/>
              </a:ext>
            </a:extLst>
          </p:cNvPr>
          <p:cNvSpPr txBox="1"/>
          <p:nvPr/>
        </p:nvSpPr>
        <p:spPr>
          <a:xfrm>
            <a:off x="560950" y="867205"/>
            <a:ext cx="1134149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Recent ONC </a:t>
            </a:r>
            <a:r>
              <a:rPr lang="en-US">
                <a:solidFill>
                  <a:srgbClr val="5E64A6"/>
                </a:solidFill>
                <a:latin typeface="Open Sans"/>
                <a:ea typeface="Open Sans"/>
                <a:cs typeface="Open Sans"/>
              </a:rPr>
              <a:t>initiatives are designed to expand interoperability – improving access to both the type and usability of the data available</a:t>
            </a:r>
            <a:endParaRPr lang="en-US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B64142C5-86ED-73D8-3DED-CEC6CED0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3482"/>
            <a:ext cx="2743200" cy="365125"/>
          </a:xfrm>
        </p:spPr>
        <p:txBody>
          <a:bodyPr/>
          <a:lstStyle/>
          <a:p>
            <a:fld id="{9EF025A4-D005-6442-993B-7FE3084AADF7}" type="slidenum">
              <a:rPr lang="en-US" smtClean="0"/>
              <a:t>17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94CA5D-ABCA-429E-F573-0DCD51DB4168}"/>
              </a:ext>
            </a:extLst>
          </p:cNvPr>
          <p:cNvSpPr txBox="1"/>
          <p:nvPr/>
        </p:nvSpPr>
        <p:spPr>
          <a:xfrm>
            <a:off x="1126937" y="2633480"/>
            <a:ext cx="4846320" cy="10669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lvl="1" indent="-1778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Open Sans"/>
                <a:ea typeface="Open Sans"/>
                <a:cs typeface="Open Sans"/>
              </a:rPr>
              <a:t>ONC RFI on potential </a:t>
            </a:r>
            <a:r>
              <a:rPr lang="en-US" sz="1500" b="1" dirty="0">
                <a:latin typeface="Open Sans"/>
                <a:ea typeface="Open Sans"/>
                <a:cs typeface="Open Sans"/>
              </a:rPr>
              <a:t>certification criteria </a:t>
            </a:r>
            <a:r>
              <a:rPr lang="en-US" sz="1500" dirty="0">
                <a:latin typeface="Open Sans"/>
                <a:ea typeface="Open Sans"/>
                <a:cs typeface="Open Sans"/>
              </a:rPr>
              <a:t>for </a:t>
            </a:r>
            <a:r>
              <a:rPr lang="en-US" sz="1500" b="1" dirty="0">
                <a:latin typeface="Open Sans"/>
                <a:ea typeface="Open Sans"/>
                <a:cs typeface="Open Sans"/>
              </a:rPr>
              <a:t>diagnostic imaging standards </a:t>
            </a:r>
          </a:p>
          <a:p>
            <a:pPr marL="177800" lvl="1" indent="-1778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Open Sans"/>
                <a:ea typeface="Open Sans"/>
                <a:cs typeface="Open Sans"/>
              </a:rPr>
              <a:t>Targets fragmented ecosystem</a:t>
            </a:r>
            <a:r>
              <a:rPr lang="en-US" sz="1500" dirty="0">
                <a:latin typeface="Open Sans"/>
                <a:ea typeface="Open Sans"/>
                <a:cs typeface="Open Sans"/>
              </a:rPr>
              <a:t>: CD/DVD reliance, siloed images, limited patient API access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FAAC9D-6AA1-1EF6-624E-CA53E863956C}"/>
              </a:ext>
            </a:extLst>
          </p:cNvPr>
          <p:cNvSpPr txBox="1"/>
          <p:nvPr/>
        </p:nvSpPr>
        <p:spPr>
          <a:xfrm>
            <a:off x="6560992" y="2633480"/>
            <a:ext cx="484632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lvl="1" indent="-1778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>
                <a:latin typeface="Open Sans"/>
                <a:ea typeface="Open Sans"/>
                <a:cs typeface="Open Sans"/>
              </a:rPr>
              <a:t>Two phase challenge on </a:t>
            </a:r>
            <a:r>
              <a:rPr lang="en-US" sz="1500" b="1">
                <a:latin typeface="Open Sans"/>
                <a:ea typeface="Open Sans"/>
                <a:cs typeface="Open Sans"/>
              </a:rPr>
              <a:t>patient tools and data filtering </a:t>
            </a:r>
            <a:r>
              <a:rPr lang="en-US" sz="1500">
                <a:latin typeface="Open Sans"/>
                <a:ea typeface="Open Sans"/>
                <a:cs typeface="Open Sans"/>
              </a:rPr>
              <a:t>to improve how patient health records are </a:t>
            </a:r>
            <a:r>
              <a:rPr lang="en-US" sz="1500" b="1">
                <a:latin typeface="Open Sans"/>
                <a:ea typeface="Open Sans"/>
                <a:cs typeface="Open Sans"/>
              </a:rPr>
              <a:t>made usable</a:t>
            </a:r>
          </a:p>
          <a:p>
            <a:pPr marL="571500" lvl="2" indent="-177800">
              <a:spcAft>
                <a:spcPts val="400"/>
              </a:spcAft>
              <a:buFont typeface="Wingdings" panose="020B0604020202020204" pitchFamily="34" charset="0"/>
              <a:buChar char="§"/>
            </a:pPr>
            <a:r>
              <a:rPr lang="en-US" sz="1500" i="1">
                <a:latin typeface="Open Sans"/>
                <a:ea typeface="Open Sans"/>
                <a:cs typeface="Open Sans"/>
              </a:rPr>
              <a:t>Bonus: use of "transparent, explainable" AI</a:t>
            </a:r>
          </a:p>
          <a:p>
            <a:pPr marL="177800" lvl="1" indent="-1778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latin typeface="Open Sans"/>
                <a:ea typeface="Open Sans"/>
                <a:cs typeface="Open Sans"/>
              </a:rPr>
              <a:t>Phase 1</a:t>
            </a:r>
            <a:r>
              <a:rPr lang="en-US" sz="1500">
                <a:latin typeface="Open Sans"/>
                <a:ea typeface="Open Sans"/>
                <a:cs typeface="Open Sans"/>
              </a:rPr>
              <a:t>: Applications open thru May 13</a:t>
            </a:r>
          </a:p>
          <a:p>
            <a:pPr marL="177800" lvl="1" indent="-1778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latin typeface="Open Sans"/>
                <a:ea typeface="Open Sans"/>
                <a:cs typeface="Open Sans"/>
              </a:rPr>
              <a:t>Phase 2</a:t>
            </a:r>
            <a:r>
              <a:rPr lang="en-US" sz="1500">
                <a:latin typeface="Open Sans"/>
                <a:ea typeface="Open Sans"/>
                <a:cs typeface="Open Sans"/>
              </a:rPr>
              <a:t>: Summer 2026 – Spring 2027</a:t>
            </a:r>
            <a:endParaRPr lang="en-US" sz="15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ABC87-DA09-C55D-DAB2-BB2AD03CC2AD}"/>
              </a:ext>
            </a:extLst>
          </p:cNvPr>
          <p:cNvSpPr txBox="1"/>
          <p:nvPr/>
        </p:nvSpPr>
        <p:spPr>
          <a:xfrm>
            <a:off x="1126937" y="4593128"/>
            <a:ext cx="4846320" cy="1349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indent="-177800">
              <a:spcAft>
                <a:spcPts val="400"/>
              </a:spcAft>
              <a:buFont typeface="Arial"/>
              <a:buChar char="•"/>
            </a:pPr>
            <a:r>
              <a:rPr lang="en-US" sz="1500">
                <a:latin typeface="Open Sans"/>
                <a:cs typeface="Calibri" panose="020F0502020204030204"/>
              </a:rPr>
              <a:t>First time certification requirements </a:t>
            </a:r>
            <a:r>
              <a:rPr lang="en-US" sz="1500" b="1">
                <a:latin typeface="Open Sans"/>
                <a:cs typeface="Calibri" panose="020F0502020204030204"/>
              </a:rPr>
              <a:t>could extend to imaging systems</a:t>
            </a:r>
            <a:r>
              <a:rPr lang="en-US" sz="1500">
                <a:latin typeface="Open Sans"/>
                <a:cs typeface="Calibri" panose="020F0502020204030204"/>
              </a:rPr>
              <a:t>, not just EHRs</a:t>
            </a:r>
          </a:p>
          <a:p>
            <a:pPr marL="177800" indent="-177800">
              <a:spcAft>
                <a:spcPts val="400"/>
              </a:spcAft>
              <a:buFont typeface="Arial"/>
              <a:buChar char="•"/>
            </a:pPr>
            <a:r>
              <a:rPr lang="en-US" sz="1500">
                <a:latin typeface="Open Sans"/>
                <a:cs typeface="Calibri" panose="020F0502020204030204"/>
              </a:rPr>
              <a:t>Could open market for certified imaging </a:t>
            </a:r>
            <a:r>
              <a:rPr lang="en-US" sz="1500" b="1">
                <a:latin typeface="Open Sans"/>
                <a:cs typeface="Calibri" panose="020F0502020204030204"/>
              </a:rPr>
              <a:t>interoperability vendors</a:t>
            </a:r>
          </a:p>
          <a:p>
            <a:pPr marL="177800" indent="-177800">
              <a:spcAft>
                <a:spcPts val="400"/>
              </a:spcAft>
              <a:buFont typeface="Arial"/>
              <a:buChar char="•"/>
            </a:pPr>
            <a:r>
              <a:rPr lang="en-US" sz="1500">
                <a:latin typeface="Open Sans"/>
                <a:cs typeface="Calibri" panose="020F0502020204030204"/>
              </a:rPr>
              <a:t>Increased </a:t>
            </a:r>
            <a:r>
              <a:rPr lang="en-US" sz="1500" b="1">
                <a:latin typeface="Open Sans"/>
                <a:cs typeface="Calibri" panose="020F0502020204030204"/>
              </a:rPr>
              <a:t>access</a:t>
            </a:r>
            <a:r>
              <a:rPr lang="en-US" sz="1500">
                <a:latin typeface="Open Sans"/>
                <a:cs typeface="Calibri" panose="020F0502020204030204"/>
              </a:rPr>
              <a:t> to diagnostic images</a:t>
            </a:r>
            <a:endParaRPr lang="en-US" sz="15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0A47D-814B-2F41-3C93-AD305772AA98}"/>
              </a:ext>
            </a:extLst>
          </p:cNvPr>
          <p:cNvSpPr txBox="1"/>
          <p:nvPr/>
        </p:nvSpPr>
        <p:spPr>
          <a:xfrm>
            <a:off x="6560992" y="4593128"/>
            <a:ext cx="4846320" cy="1349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indent="-177800">
              <a:spcAft>
                <a:spcPts val="400"/>
              </a:spcAft>
              <a:buFont typeface="Arial"/>
              <a:buChar char="•"/>
            </a:pPr>
            <a:r>
              <a:rPr lang="en-US" sz="1500">
                <a:latin typeface="Open Sans"/>
                <a:cs typeface="Calibri" panose="020F0502020204030204"/>
              </a:rPr>
              <a:t>Up to </a:t>
            </a:r>
            <a:r>
              <a:rPr lang="en-US" sz="1500" b="1">
                <a:latin typeface="Open Sans"/>
                <a:cs typeface="Calibri" panose="020F0502020204030204"/>
              </a:rPr>
              <a:t>nine</a:t>
            </a:r>
            <a:r>
              <a:rPr lang="en-US" sz="1500">
                <a:latin typeface="Open Sans"/>
                <a:cs typeface="Calibri" panose="020F0502020204030204"/>
              </a:rPr>
              <a:t> </a:t>
            </a:r>
            <a:r>
              <a:rPr lang="en-US" sz="1500" b="1">
                <a:latin typeface="Open Sans"/>
                <a:cs typeface="Calibri" panose="020F0502020204030204"/>
              </a:rPr>
              <a:t>$10K Phase 1 prizes</a:t>
            </a:r>
            <a:r>
              <a:rPr lang="en-US" sz="1500">
                <a:latin typeface="Open Sans"/>
                <a:cs typeface="Calibri" panose="020F0502020204030204"/>
              </a:rPr>
              <a:t>, </a:t>
            </a:r>
            <a:r>
              <a:rPr lang="en-US" sz="1500" b="1">
                <a:latin typeface="Open Sans"/>
                <a:cs typeface="Calibri" panose="020F0502020204030204"/>
              </a:rPr>
              <a:t>three Phase 2 prizes </a:t>
            </a:r>
            <a:r>
              <a:rPr lang="en-US" sz="1500">
                <a:latin typeface="Open Sans"/>
                <a:cs typeface="Calibri" panose="020F0502020204030204"/>
              </a:rPr>
              <a:t>($30K - $250K)</a:t>
            </a:r>
          </a:p>
          <a:p>
            <a:pPr marL="177800" indent="-177800">
              <a:spcAft>
                <a:spcPts val="400"/>
              </a:spcAft>
              <a:buFont typeface="Arial"/>
              <a:buChar char="•"/>
            </a:pPr>
            <a:r>
              <a:rPr lang="en-US" sz="1500">
                <a:latin typeface="Open Sans"/>
                <a:cs typeface="Calibri" panose="020F0502020204030204"/>
              </a:rPr>
              <a:t>Winners could shape how </a:t>
            </a:r>
            <a:r>
              <a:rPr lang="en-US" sz="1500" b="1">
                <a:latin typeface="Open Sans"/>
                <a:cs typeface="Calibri" panose="020F0502020204030204"/>
              </a:rPr>
              <a:t>EHI exports work </a:t>
            </a:r>
            <a:r>
              <a:rPr lang="en-US" sz="1500">
                <a:latin typeface="Open Sans"/>
                <a:cs typeface="Calibri" panose="020F0502020204030204"/>
              </a:rPr>
              <a:t>in practice</a:t>
            </a:r>
          </a:p>
          <a:p>
            <a:pPr marL="177800" indent="-177800">
              <a:spcAft>
                <a:spcPts val="400"/>
              </a:spcAft>
              <a:buFont typeface="Arial"/>
              <a:buChar char="•"/>
            </a:pPr>
            <a:r>
              <a:rPr lang="en-US" sz="1500">
                <a:latin typeface="Open Sans"/>
                <a:cs typeface="Calibri" panose="020F0502020204030204"/>
              </a:rPr>
              <a:t>May influence </a:t>
            </a:r>
            <a:r>
              <a:rPr lang="en-US" sz="1500" b="1">
                <a:latin typeface="Open Sans"/>
                <a:cs typeface="Calibri" panose="020F0502020204030204"/>
              </a:rPr>
              <a:t>future certification expectations</a:t>
            </a:r>
            <a:endParaRPr lang="en-US" sz="1500" b="1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875001-9DC5-BC14-8687-0091FFC5E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22505"/>
              </p:ext>
            </p:extLst>
          </p:nvPr>
        </p:nvGraphicFramePr>
        <p:xfrm>
          <a:off x="507820" y="2601154"/>
          <a:ext cx="392497" cy="3595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7">
                  <a:extLst>
                    <a:ext uri="{9D8B030D-6E8A-4147-A177-3AD203B41FA5}">
                      <a16:colId xmlns:a16="http://schemas.microsoft.com/office/drawing/2014/main" val="160626197"/>
                    </a:ext>
                  </a:extLst>
                </a:gridCol>
              </a:tblGrid>
              <a:tr h="1858210"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vert="vert27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8505"/>
                  </a:ext>
                </a:extLst>
              </a:tr>
              <a:tr h="17377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Impact</a:t>
                      </a:r>
                    </a:p>
                  </a:txBody>
                  <a:tcPr vert="vert27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49078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C4D2C7-F728-B62D-AF30-312B7A82E2EB}"/>
              </a:ext>
            </a:extLst>
          </p:cNvPr>
          <p:cNvCxnSpPr>
            <a:cxnSpLocks/>
          </p:cNvCxnSpPr>
          <p:nvPr/>
        </p:nvCxnSpPr>
        <p:spPr>
          <a:xfrm>
            <a:off x="1812737" y="2524958"/>
            <a:ext cx="3474720" cy="0"/>
          </a:xfrm>
          <a:prstGeom prst="line">
            <a:avLst/>
          </a:prstGeom>
          <a:ln w="19050">
            <a:solidFill>
              <a:srgbClr val="5E6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A20F13-CBFF-A15F-CD7D-4145957023AC}"/>
              </a:ext>
            </a:extLst>
          </p:cNvPr>
          <p:cNvSpPr txBox="1"/>
          <p:nvPr/>
        </p:nvSpPr>
        <p:spPr>
          <a:xfrm>
            <a:off x="989777" y="1728642"/>
            <a:ext cx="5120640" cy="7040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Open Sans"/>
                <a:ea typeface="Open Sans"/>
                <a:cs typeface="Open Sans"/>
              </a:rPr>
              <a:t>RFI: Diagnostic Imaging Interoperability Standards &amp; Certification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DFBB03-AE95-876F-4433-923B5DAD279B}"/>
              </a:ext>
            </a:extLst>
          </p:cNvPr>
          <p:cNvSpPr txBox="1"/>
          <p:nvPr/>
        </p:nvSpPr>
        <p:spPr>
          <a:xfrm>
            <a:off x="6423831" y="1728642"/>
            <a:ext cx="51206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Open Sans"/>
                <a:ea typeface="Calibri" panose="020F0502020204030204"/>
                <a:cs typeface="Calibri" panose="020F0502020204030204"/>
              </a:rPr>
              <a:t>"</a:t>
            </a:r>
            <a:r>
              <a:rPr lang="en-US" sz="2000" b="1" err="1">
                <a:latin typeface="Open Sans"/>
                <a:ea typeface="Calibri" panose="020F0502020204030204"/>
                <a:cs typeface="Calibri" panose="020F0502020204030204"/>
              </a:rPr>
              <a:t>EHIgnite</a:t>
            </a:r>
            <a:r>
              <a:rPr lang="en-US" sz="2000" b="1">
                <a:latin typeface="Open Sans"/>
                <a:ea typeface="Calibri" panose="020F0502020204030204"/>
                <a:cs typeface="Calibri" panose="020F0502020204030204"/>
              </a:rPr>
              <a:t>" Interoperability </a:t>
            </a:r>
          </a:p>
          <a:p>
            <a:pPr algn="ctr"/>
            <a:r>
              <a:rPr lang="en-US" sz="2000" b="1">
                <a:latin typeface="Open Sans"/>
                <a:ea typeface="Calibri" panose="020F0502020204030204"/>
                <a:cs typeface="Calibri" panose="020F0502020204030204"/>
              </a:rPr>
              <a:t>Challenge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B77E85-6FE4-8213-1980-5CBF36E8437F}"/>
              </a:ext>
            </a:extLst>
          </p:cNvPr>
          <p:cNvCxnSpPr>
            <a:cxnSpLocks/>
          </p:cNvCxnSpPr>
          <p:nvPr/>
        </p:nvCxnSpPr>
        <p:spPr>
          <a:xfrm>
            <a:off x="7246791" y="2524958"/>
            <a:ext cx="347472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890C88-78B1-4133-1031-F7233D9D5FB0}"/>
              </a:ext>
            </a:extLst>
          </p:cNvPr>
          <p:cNvCxnSpPr>
            <a:cxnSpLocks/>
          </p:cNvCxnSpPr>
          <p:nvPr/>
        </p:nvCxnSpPr>
        <p:spPr>
          <a:xfrm flipH="1">
            <a:off x="6267125" y="2837648"/>
            <a:ext cx="0" cy="3279065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783AE5-2533-94A8-B747-AF1ED10D4F57}"/>
              </a:ext>
            </a:extLst>
          </p:cNvPr>
          <p:cNvCxnSpPr>
            <a:cxnSpLocks/>
          </p:cNvCxnSpPr>
          <p:nvPr/>
        </p:nvCxnSpPr>
        <p:spPr>
          <a:xfrm flipH="1">
            <a:off x="1234111" y="4399139"/>
            <a:ext cx="9601200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90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FDFD5E-0880-F363-D976-2A99C0762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E2AB73-BBF3-85F6-7E87-34D4E5E79FC5}"/>
              </a:ext>
            </a:extLst>
          </p:cNvPr>
          <p:cNvSpPr txBox="1"/>
          <p:nvPr/>
        </p:nvSpPr>
        <p:spPr>
          <a:xfrm>
            <a:off x="560950" y="405540"/>
            <a:ext cx="1150943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Integration of Technology | Other CMS Initiatives</a:t>
            </a:r>
            <a:endParaRPr lang="en-US" sz="24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D67E9FC-C182-79B5-D80F-281E605EAB8B}"/>
              </a:ext>
            </a:extLst>
          </p:cNvPr>
          <p:cNvSpPr txBox="1"/>
          <p:nvPr/>
        </p:nvSpPr>
        <p:spPr>
          <a:xfrm>
            <a:off x="560950" y="867205"/>
            <a:ext cx="1134149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5E64A6"/>
                </a:solidFill>
                <a:latin typeface="Open Sans"/>
                <a:ea typeface="Open Sans"/>
                <a:cs typeface="Open Sans"/>
              </a:rPr>
              <a:t>Recent CMS updates highlight how technology can be used to support modernization of the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A4083-D0E0-48CD-F7C1-06E4AF6330EB}"/>
              </a:ext>
            </a:extLst>
          </p:cNvPr>
          <p:cNvSpPr txBox="1"/>
          <p:nvPr/>
        </p:nvSpPr>
        <p:spPr>
          <a:xfrm>
            <a:off x="560950" y="1855850"/>
            <a:ext cx="5394960" cy="1758745"/>
          </a:xfrm>
          <a:prstGeom prst="roundRect">
            <a:avLst/>
          </a:prstGeom>
          <a:solidFill>
            <a:srgbClr val="D8D3E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CMS Claims Attachment Final Rule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Proposal to </a:t>
            </a:r>
            <a:r>
              <a:rPr lang="en-US" sz="16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require HIPAA-covered entities </a:t>
            </a: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to electronically transmit claims </a:t>
            </a:r>
            <a:r>
              <a:rPr lang="en-US" sz="16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attachments </a:t>
            </a: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(i.e., clinical notes, lab results, imaging, etc.)</a:t>
            </a:r>
          </a:p>
          <a:p>
            <a:pPr algn="ctr">
              <a:spcAft>
                <a:spcPts val="1200"/>
              </a:spcAft>
            </a:pPr>
            <a:r>
              <a:rPr lang="en-US" sz="1600" i="1" dirty="0">
                <a:solidFill>
                  <a:srgbClr val="000000"/>
                </a:solidFill>
                <a:latin typeface="Open Sans"/>
              </a:rPr>
              <a:t>Must be Compliant by May 2028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6BA032-520A-952A-DEC9-EE090C1FD5AF}"/>
              </a:ext>
            </a:extLst>
          </p:cNvPr>
          <p:cNvSpPr txBox="1"/>
          <p:nvPr/>
        </p:nvSpPr>
        <p:spPr>
          <a:xfrm>
            <a:off x="6236092" y="1855850"/>
            <a:ext cx="5394960" cy="1758745"/>
          </a:xfrm>
          <a:prstGeom prst="roundRect">
            <a:avLst/>
          </a:prstGeom>
          <a:solidFill>
            <a:srgbClr val="FBFAF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 anchor="t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CMS CRUSH RFI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Broadly scoped RFI </a:t>
            </a:r>
            <a:r>
              <a:rPr lang="en-US" sz="16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on </a:t>
            </a: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opportunities for CMS to leverage technology to identify and mitigate fraud, waste, and abuse in federal health programs</a:t>
            </a:r>
          </a:p>
          <a:p>
            <a:pPr algn="ctr">
              <a:spcAft>
                <a:spcPts val="1200"/>
              </a:spcAft>
            </a:pPr>
            <a:r>
              <a:rPr lang="en-US" sz="1600" i="1" dirty="0">
                <a:solidFill>
                  <a:srgbClr val="000000"/>
                </a:solidFill>
                <a:latin typeface="Open Sans"/>
              </a:rPr>
              <a:t>Comments were Due: March 30</a:t>
            </a:r>
          </a:p>
          <a:p>
            <a:pPr algn="ctr">
              <a:spcAft>
                <a:spcPts val="1200"/>
              </a:spcAft>
            </a:pPr>
            <a:endParaRPr lang="en-US" sz="1600" b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759BB-533F-14B2-E773-DE9EB43A2375}"/>
              </a:ext>
            </a:extLst>
          </p:cNvPr>
          <p:cNvSpPr txBox="1"/>
          <p:nvPr/>
        </p:nvSpPr>
        <p:spPr>
          <a:xfrm>
            <a:off x="560950" y="4058764"/>
            <a:ext cx="5394960" cy="1758745"/>
          </a:xfrm>
          <a:prstGeom prst="roundRect">
            <a:avLst/>
          </a:prstGeom>
          <a:solidFill>
            <a:srgbClr val="E9E7F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 anchor="t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Medicare App Library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Launched specifications for applications participating in the CMS Health Tech Ecosystem and be featured in the App Library</a:t>
            </a:r>
          </a:p>
          <a:p>
            <a:pPr algn="ctr">
              <a:spcAft>
                <a:spcPts val="1200"/>
              </a:spcAft>
            </a:pPr>
            <a:r>
              <a:rPr lang="en-US" sz="1600" i="1" dirty="0">
                <a:solidFill>
                  <a:srgbClr val="000000"/>
                </a:solidFill>
                <a:latin typeface="Open Sans"/>
              </a:rPr>
              <a:t>Official Launch Expected April 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A20B9-6F23-91D8-1FDE-0D02F971345E}"/>
              </a:ext>
            </a:extLst>
          </p:cNvPr>
          <p:cNvSpPr txBox="1"/>
          <p:nvPr/>
        </p:nvSpPr>
        <p:spPr>
          <a:xfrm>
            <a:off x="6236090" y="4058764"/>
            <a:ext cx="5394960" cy="1758745"/>
          </a:xfrm>
          <a:prstGeom prst="roundRect">
            <a:avLst/>
          </a:prstGeom>
          <a:solidFill>
            <a:srgbClr val="F0EEF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AI Tools for Medicare Modernization RFI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Identifying vendors with production-ready Medicare-specific AI/ML capabilities for healthcare decision support and call center automation</a:t>
            </a:r>
          </a:p>
          <a:p>
            <a:pPr algn="ctr">
              <a:spcAft>
                <a:spcPts val="1200"/>
              </a:spcAft>
            </a:pPr>
            <a:r>
              <a:rPr lang="en-US" sz="1600" i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Comments were Due: March 31</a:t>
            </a:r>
          </a:p>
          <a:p>
            <a:pPr algn="ctr">
              <a:spcAft>
                <a:spcPts val="600"/>
              </a:spcAft>
            </a:pPr>
            <a:endParaRPr lang="en-US" sz="1600" i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C7B5F06-0A98-CE07-9093-6CEC7853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3482"/>
            <a:ext cx="2743200" cy="365125"/>
          </a:xfrm>
        </p:spPr>
        <p:txBody>
          <a:bodyPr/>
          <a:lstStyle/>
          <a:p>
            <a:fld id="{9EF025A4-D005-6442-993B-7FE3084AADF7}" type="slidenum">
              <a:rPr lang="en-US" smtClean="0"/>
              <a:t>18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D01CF6-E8DB-0207-982E-9FE07660B631}"/>
              </a:ext>
            </a:extLst>
          </p:cNvPr>
          <p:cNvGrpSpPr/>
          <p:nvPr/>
        </p:nvGrpSpPr>
        <p:grpSpPr>
          <a:xfrm>
            <a:off x="5282047" y="3284491"/>
            <a:ext cx="1627909" cy="1104377"/>
            <a:chOff x="5410199" y="3428999"/>
            <a:chExt cx="1627909" cy="110437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4D855BD-D946-15AE-1284-2387FF6DA678}"/>
                </a:ext>
              </a:extLst>
            </p:cNvPr>
            <p:cNvSpPr/>
            <p:nvPr/>
          </p:nvSpPr>
          <p:spPr>
            <a:xfrm>
              <a:off x="5410199" y="3428999"/>
              <a:ext cx="1627909" cy="1104377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File:Centers for Medicare and Medicaid Services logo 2014 ...">
              <a:extLst>
                <a:ext uri="{FF2B5EF4-FFF2-40B4-BE49-F238E27FC236}">
                  <a16:creationId xmlns:a16="http://schemas.microsoft.com/office/drawing/2014/main" id="{92BF8BCA-DCAE-4EE2-7D4F-DF2850CF4A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7" t="16932" r="8909" b="24432"/>
            <a:stretch>
              <a:fillRect/>
            </a:stretch>
          </p:blipFill>
          <p:spPr bwMode="auto">
            <a:xfrm>
              <a:off x="5479519" y="3676011"/>
              <a:ext cx="1489268" cy="532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279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680F6-5035-C75F-FDBF-69DFF14E1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FF54-5369-F8DB-F994-EA1E9E49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8907"/>
            <a:ext cx="10515600" cy="1500187"/>
          </a:xfrm>
        </p:spPr>
        <p:txBody>
          <a:bodyPr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5950" dirty="0">
                <a:latin typeface="Open Sans"/>
                <a:ea typeface="Open Sans"/>
                <a:cs typeface="Open Sans"/>
              </a:rPr>
              <a:t>What to Watch</a:t>
            </a:r>
            <a:br>
              <a:rPr lang="en-US" sz="4000" dirty="0">
                <a:latin typeface="Open Sans"/>
                <a:ea typeface="Open Sans"/>
                <a:cs typeface="Open Sans"/>
              </a:rPr>
            </a:br>
            <a:r>
              <a:rPr lang="en-US" sz="3800" i="1" dirty="0">
                <a:latin typeface="Open Sans"/>
                <a:ea typeface="Open Sans"/>
                <a:cs typeface="Open Sans"/>
              </a:rPr>
              <a:t>Payment Reform, Integrating Technology, Other Considerations </a:t>
            </a:r>
            <a:endParaRPr lang="en-US" sz="3800" i="1" dirty="0"/>
          </a:p>
        </p:txBody>
      </p:sp>
    </p:spTree>
    <p:extLst>
      <p:ext uri="{BB962C8B-B14F-4D97-AF65-F5344CB8AC3E}">
        <p14:creationId xmlns:p14="http://schemas.microsoft.com/office/powerpoint/2010/main" val="124487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3C2D4E-B34F-7F23-885F-54FCC74F3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6B33B69-004E-3CAB-053C-5EFC1B46B1E4}"/>
              </a:ext>
            </a:extLst>
          </p:cNvPr>
          <p:cNvSpPr txBox="1">
            <a:spLocks/>
          </p:cNvSpPr>
          <p:nvPr/>
        </p:nvSpPr>
        <p:spPr>
          <a:xfrm>
            <a:off x="2033460" y="4139701"/>
            <a:ext cx="3840480" cy="12801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Julie Barnes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Founder and CEO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600" b="0" dirty="0">
                <a:solidFill>
                  <a:schemeClr val="bg2">
                    <a:lumMod val="50000"/>
                  </a:schemeClr>
                </a:solidFill>
              </a:rPr>
              <a:t>Maverick Health Policy </a:t>
            </a:r>
          </a:p>
        </p:txBody>
      </p:sp>
      <p:pic>
        <p:nvPicPr>
          <p:cNvPr id="6" name="Picture 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D1EB085-DF3F-A95E-0BEB-31D2D721E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268" y="1658090"/>
            <a:ext cx="2294865" cy="22929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3BFB3C-889B-B004-74A1-00721DE07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426" y="5383532"/>
            <a:ext cx="2530549" cy="840694"/>
          </a:xfrm>
          <a:prstGeom prst="rect">
            <a:avLst/>
          </a:prstGeom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429D5A78-64CA-FB21-FDAB-A3028877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2" y="-13147"/>
            <a:ext cx="12277725" cy="118222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no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7186F9-93F6-52C1-42F1-AD2BEDFE96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90868" y="1658090"/>
            <a:ext cx="2294864" cy="22948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8DA8EF1-9709-8684-450B-0589C30DDB8E}"/>
              </a:ext>
            </a:extLst>
          </p:cNvPr>
          <p:cNvSpPr txBox="1">
            <a:spLocks/>
          </p:cNvSpPr>
          <p:nvPr/>
        </p:nvSpPr>
        <p:spPr>
          <a:xfrm>
            <a:off x="6318062" y="4139701"/>
            <a:ext cx="3840480" cy="12801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fontAlgn="auto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Brett Meeks</a:t>
            </a:r>
          </a:p>
          <a:p>
            <a:pPr marR="0" lvl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VP, Health Technology &amp; AI       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Jeffrey Kimbell &amp; Associates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BD9CF-13CF-1968-67B8-5732054A2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658" y="5396943"/>
            <a:ext cx="827283" cy="8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92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8366B7-17AB-573C-E462-3037104D3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D0E19-E71A-0E4A-7CC3-4CA580F90875}"/>
              </a:ext>
            </a:extLst>
          </p:cNvPr>
          <p:cNvSpPr txBox="1"/>
          <p:nvPr/>
        </p:nvSpPr>
        <p:spPr>
          <a:xfrm>
            <a:off x="566875" y="405540"/>
            <a:ext cx="110582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What to Watch | Reimbursement and Funding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19FA6-C218-0708-D5B7-6E9457E5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4AE7C-068F-7702-566D-4253FE074733}"/>
              </a:ext>
            </a:extLst>
          </p:cNvPr>
          <p:cNvSpPr txBox="1"/>
          <p:nvPr/>
        </p:nvSpPr>
        <p:spPr>
          <a:xfrm>
            <a:off x="560950" y="867205"/>
            <a:ext cx="1127026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5E64A6"/>
                </a:solidFill>
                <a:latin typeface="Open Sans"/>
                <a:ea typeface="Open Sans"/>
                <a:cs typeface="Open Sans"/>
              </a:rPr>
              <a:t>Health care reimbursement and funding continues to be in flux </a:t>
            </a:r>
            <a:endParaRPr lang="en-US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7821276-2DB3-D5CB-5C60-9D32BC1A6566}"/>
              </a:ext>
            </a:extLst>
          </p:cNvPr>
          <p:cNvSpPr/>
          <p:nvPr/>
        </p:nvSpPr>
        <p:spPr>
          <a:xfrm>
            <a:off x="585013" y="1593836"/>
            <a:ext cx="3459248" cy="62989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MA Final Rules</a:t>
            </a:r>
            <a:endParaRPr lang="en-US" dirty="0"/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3EA2A793-A78B-B93C-46B7-99D1C23A4CFB}"/>
              </a:ext>
            </a:extLst>
          </p:cNvPr>
          <p:cNvSpPr/>
          <p:nvPr/>
        </p:nvSpPr>
        <p:spPr>
          <a:xfrm>
            <a:off x="4366377" y="1589924"/>
            <a:ext cx="3459248" cy="64191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Provider Payment Rules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4148203D-55A7-C256-C285-894561461848}"/>
              </a:ext>
            </a:extLst>
          </p:cNvPr>
          <p:cNvSpPr/>
          <p:nvPr/>
        </p:nvSpPr>
        <p:spPr>
          <a:xfrm>
            <a:off x="8147739" y="1593836"/>
            <a:ext cx="3459248" cy="62989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Proposed HHS Budget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777560-4BDD-D0E9-06ED-4E9C7358489E}"/>
              </a:ext>
            </a:extLst>
          </p:cNvPr>
          <p:cNvSpPr txBox="1"/>
          <p:nvPr/>
        </p:nvSpPr>
        <p:spPr>
          <a:xfrm>
            <a:off x="622997" y="2279790"/>
            <a:ext cx="3383280" cy="29546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CMS released a </a:t>
            </a:r>
            <a:r>
              <a:rPr lang="en-US" b="1" dirty="0">
                <a:ea typeface="Calibri"/>
                <a:cs typeface="Calibri"/>
              </a:rPr>
              <a:t>final rule </a:t>
            </a:r>
            <a:r>
              <a:rPr lang="en-US" dirty="0">
                <a:ea typeface="Calibri"/>
                <a:cs typeface="Calibri"/>
              </a:rPr>
              <a:t>revising the CY27 </a:t>
            </a:r>
            <a:r>
              <a:rPr lang="en-US" b="1" dirty="0">
                <a:ea typeface="Calibri"/>
                <a:cs typeface="Calibri"/>
              </a:rPr>
              <a:t>MA</a:t>
            </a:r>
            <a:r>
              <a:rPr lang="en-US" dirty="0">
                <a:ea typeface="Calibri"/>
                <a:cs typeface="Calibri"/>
              </a:rPr>
              <a:t> and </a:t>
            </a:r>
            <a:r>
              <a:rPr lang="en-US" b="1" dirty="0">
                <a:ea typeface="Calibri"/>
                <a:cs typeface="Calibri"/>
              </a:rPr>
              <a:t>Medicare Prescription Part D</a:t>
            </a:r>
            <a:r>
              <a:rPr lang="en-US" dirty="0">
                <a:ea typeface="Calibri"/>
                <a:cs typeface="Calibri"/>
              </a:rPr>
              <a:t> programs on April 2</a:t>
            </a:r>
          </a:p>
          <a:p>
            <a:pPr marL="628650" lvl="1" indent="-171450">
              <a:buFont typeface="Courier New" panose="020B0604020202020204" pitchFamily="34" charset="0"/>
              <a:buChar char="o"/>
            </a:pPr>
            <a:r>
              <a:rPr lang="en-US" sz="1600" i="1" dirty="0">
                <a:ea typeface="Calibri"/>
                <a:cs typeface="Calibri"/>
              </a:rPr>
              <a:t>Overhaul of Star Ratings</a:t>
            </a:r>
          </a:p>
          <a:p>
            <a:pPr marL="628650" lvl="1" indent="-171450">
              <a:buFont typeface="Courier New" panose="020B0604020202020204" pitchFamily="34" charset="0"/>
              <a:buChar char="o"/>
            </a:pPr>
            <a:r>
              <a:rPr lang="en-US" sz="1600" i="1" dirty="0">
                <a:ea typeface="Calibri"/>
                <a:cs typeface="Calibri"/>
              </a:rPr>
              <a:t>Removed Health Equity Index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ea typeface="Calibri"/>
                <a:cs typeface="Calibri"/>
              </a:rPr>
              <a:t>MA </a:t>
            </a:r>
            <a:r>
              <a:rPr lang="en-US" dirty="0">
                <a:ea typeface="Calibri"/>
                <a:cs typeface="Calibri"/>
              </a:rPr>
              <a:t>CY27 Rate Announcement</a:t>
            </a:r>
          </a:p>
          <a:p>
            <a:pPr marL="628650" lvl="1" indent="-171450">
              <a:buFont typeface="Courier New" panose="020B0604020202020204" pitchFamily="34" charset="0"/>
              <a:buChar char="o"/>
            </a:pPr>
            <a:r>
              <a:rPr lang="en-US" sz="1600" i="1" dirty="0">
                <a:ea typeface="Calibri"/>
                <a:cs typeface="Calibri"/>
              </a:rPr>
              <a:t>Finalized a 2.48% increase, up from proposed 0.09%</a:t>
            </a:r>
          </a:p>
          <a:p>
            <a:pPr marL="628650" lvl="1" indent="-171450">
              <a:buFont typeface="Courier New" panose="020B0604020202020204" pitchFamily="34" charset="0"/>
              <a:buChar char="o"/>
            </a:pPr>
            <a:r>
              <a:rPr lang="en-US" sz="1600" i="1" dirty="0">
                <a:ea typeface="Calibri"/>
                <a:cs typeface="Calibri"/>
              </a:rPr>
              <a:t>Finalized some updates to MA risk adjustment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9FD026-0699-C39C-C9C0-CE7DF7888F68}"/>
              </a:ext>
            </a:extLst>
          </p:cNvPr>
          <p:cNvSpPr txBox="1"/>
          <p:nvPr/>
        </p:nvSpPr>
        <p:spPr>
          <a:xfrm>
            <a:off x="4404360" y="2279790"/>
            <a:ext cx="3383280" cy="34009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a typeface="Calibri"/>
                <a:cs typeface="Calibri"/>
              </a:rPr>
              <a:t>SNF: </a:t>
            </a:r>
            <a:r>
              <a:rPr lang="en-US" sz="1600" i="1" dirty="0">
                <a:ea typeface="Calibri"/>
                <a:cs typeface="Calibri"/>
              </a:rPr>
              <a:t>Proposed a 2.4% rate increase, reduced quality measures, shortened data submission timeline</a:t>
            </a:r>
            <a:endParaRPr lang="en-US" sz="1600" b="1" i="1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a typeface="Calibri"/>
                <a:cs typeface="Calibri"/>
              </a:rPr>
              <a:t>IP Rehab: </a:t>
            </a:r>
            <a:r>
              <a:rPr lang="en-US" sz="1600" i="1" dirty="0">
                <a:ea typeface="Calibri"/>
                <a:cs typeface="Calibri"/>
              </a:rPr>
              <a:t>Proposed a 2.4% rate increase, initiative therapies within 36 </a:t>
            </a:r>
            <a:r>
              <a:rPr lang="en-US" sz="1600" i="1" dirty="0" err="1">
                <a:ea typeface="Calibri"/>
                <a:cs typeface="Calibri"/>
              </a:rPr>
              <a:t>hrs</a:t>
            </a:r>
            <a:r>
              <a:rPr lang="en-US" sz="1600" i="1" dirty="0">
                <a:ea typeface="Calibri"/>
                <a:cs typeface="Calibri"/>
              </a:rPr>
              <a:t> of admission, etc.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a typeface="Calibri"/>
                <a:cs typeface="Calibri"/>
              </a:rPr>
              <a:t>IP Psych: </a:t>
            </a:r>
            <a:r>
              <a:rPr lang="en-US" sz="1600" i="1" dirty="0">
                <a:ea typeface="Calibri"/>
                <a:cs typeface="Calibri"/>
              </a:rPr>
              <a:t>Proposed a 2.3% rate increase, standardized assessment instrument, etc.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a typeface="Calibri"/>
                <a:cs typeface="Calibri"/>
              </a:rPr>
              <a:t>Hospice: </a:t>
            </a:r>
            <a:r>
              <a:rPr lang="en-US" sz="1600" i="1" dirty="0">
                <a:ea typeface="Calibri"/>
                <a:cs typeface="Calibri"/>
              </a:rPr>
              <a:t>Proposed a 2.4% rate increase for 2027, new scoring system, etc.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6BF26F-D4DF-BE61-3E6D-27A593FB4F84}"/>
              </a:ext>
            </a:extLst>
          </p:cNvPr>
          <p:cNvSpPr txBox="1"/>
          <p:nvPr/>
        </p:nvSpPr>
        <p:spPr>
          <a:xfrm>
            <a:off x="8189026" y="2279790"/>
            <a:ext cx="3383280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White House proposes </a:t>
            </a:r>
            <a:r>
              <a:rPr lang="en-US" b="1" dirty="0">
                <a:ea typeface="Calibri"/>
                <a:cs typeface="Calibri"/>
              </a:rPr>
              <a:t>12% cut to federal health agencies</a:t>
            </a:r>
            <a:r>
              <a:rPr lang="en-US" dirty="0">
                <a:ea typeface="Calibri"/>
                <a:cs typeface="Calibri"/>
              </a:rPr>
              <a:t> in the 2027 budget request</a:t>
            </a:r>
          </a:p>
          <a:p>
            <a:pPr marL="628650" lvl="1" indent="-171450">
              <a:spcAft>
                <a:spcPts val="600"/>
              </a:spcAft>
              <a:buFont typeface="Courier New" panose="020B0604020202020204" pitchFamily="34" charset="0"/>
              <a:buChar char="o"/>
            </a:pPr>
            <a:endParaRPr lang="en-US" dirty="0">
              <a:ea typeface="Calibri"/>
              <a:cs typeface="Calibri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EB4721-F50B-C976-B868-5C83E984DF75}"/>
              </a:ext>
            </a:extLst>
          </p:cNvPr>
          <p:cNvCxnSpPr>
            <a:cxnSpLocks/>
          </p:cNvCxnSpPr>
          <p:nvPr/>
        </p:nvCxnSpPr>
        <p:spPr>
          <a:xfrm>
            <a:off x="4205319" y="2324663"/>
            <a:ext cx="0" cy="3291840"/>
          </a:xfrm>
          <a:prstGeom prst="line">
            <a:avLst/>
          </a:prstGeom>
          <a:ln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F505A5-D3F1-2D30-DF3F-FF0EE9E60E74}"/>
              </a:ext>
            </a:extLst>
          </p:cNvPr>
          <p:cNvCxnSpPr>
            <a:cxnSpLocks/>
          </p:cNvCxnSpPr>
          <p:nvPr/>
        </p:nvCxnSpPr>
        <p:spPr>
          <a:xfrm>
            <a:off x="7986683" y="2324663"/>
            <a:ext cx="0" cy="3291840"/>
          </a:xfrm>
          <a:prstGeom prst="line">
            <a:avLst/>
          </a:prstGeom>
          <a:ln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877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312E6-9E7F-718C-B634-A4ED1208C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DB3437-A619-2E36-64B6-097135C8F4D5}"/>
              </a:ext>
            </a:extLst>
          </p:cNvPr>
          <p:cNvSpPr txBox="1"/>
          <p:nvPr/>
        </p:nvSpPr>
        <p:spPr>
          <a:xfrm>
            <a:off x="566875" y="405540"/>
            <a:ext cx="110582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What to Watch | Integrating Technology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7184F2-D356-1B11-A5FD-7497E82A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F8517-653E-AE92-1BF5-8313B6B7C8C9}"/>
              </a:ext>
            </a:extLst>
          </p:cNvPr>
          <p:cNvSpPr txBox="1"/>
          <p:nvPr/>
        </p:nvSpPr>
        <p:spPr>
          <a:xfrm>
            <a:off x="560950" y="867205"/>
            <a:ext cx="1127026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5E64A6"/>
                </a:solidFill>
                <a:latin typeface="Open Sans"/>
                <a:ea typeface="Open Sans"/>
                <a:cs typeface="Open Sans"/>
              </a:rPr>
              <a:t>Integrating technology continues to be a top priority for this administration </a:t>
            </a:r>
            <a:endParaRPr lang="en-US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C0BE42-CDA8-9108-5F07-09E2F93FF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23739"/>
              </p:ext>
            </p:extLst>
          </p:nvPr>
        </p:nvGraphicFramePr>
        <p:xfrm>
          <a:off x="609600" y="1918572"/>
          <a:ext cx="10972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1063483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30399438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974728996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Health Tech Ecosystem</a:t>
                      </a:r>
                    </a:p>
                  </a:txBody>
                  <a:tcPr marT="1828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CMMI Models</a:t>
                      </a:r>
                    </a:p>
                  </a:txBody>
                  <a:tcPr marT="1828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/>
                          <a:ea typeface="Open Sans"/>
                          <a:cs typeface="Open Sans"/>
                        </a:rPr>
                        <a:t>Expected Rules</a:t>
                      </a:r>
                      <a:endParaRPr kumimoji="0" lang="en-US" dirty="0"/>
                    </a:p>
                  </a:txBody>
                  <a:tcPr marT="1828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275230"/>
                  </a:ext>
                </a:extLst>
              </a:tr>
              <a:tr h="246888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April 9: 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Official launch the 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Medicare App Library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July 4: 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Health Tech Ecosystem one year mark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National 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Provider Directory</a:t>
                      </a:r>
                    </a:p>
                  </a:txBody>
                  <a:tcPr marL="182880" marR="182880" marT="91440" marB="9144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ACCESS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: Applications were due on April 1; launches on July 5</a:t>
                      </a:r>
                      <a:endParaRPr lang="en-US" sz="1800" i="0" baseline="30000" dirty="0">
                        <a:solidFill>
                          <a:schemeClr val="tx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i="0" dirty="0" err="1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WISeR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: Congressional and Industry stakeholder scrutiny</a:t>
                      </a:r>
                    </a:p>
                  </a:txBody>
                  <a:tcPr marL="182880" marR="182880" marT="91440" marB="9144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Final 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HIPAA Privacy 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Rule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on care coordination expected to be released soon (proposed in Jan. ‘21)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Proposed Prior Auth Standards for drugs 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No Surprises Act IDR</a:t>
                      </a:r>
                      <a:endParaRPr lang="en-US" dirty="0"/>
                    </a:p>
                  </a:txBody>
                  <a:tcPr marL="182880" marR="182880" marT="91440" marB="9144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52916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5BAAF37-7CDF-C72F-2147-75BE8A125831}"/>
              </a:ext>
            </a:extLst>
          </p:cNvPr>
          <p:cNvSpPr/>
          <p:nvPr/>
        </p:nvSpPr>
        <p:spPr>
          <a:xfrm>
            <a:off x="1935997" y="1326377"/>
            <a:ext cx="1005840" cy="10058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5E64A6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4DF961-9134-6C54-25B0-4BA06E9D9799}"/>
              </a:ext>
            </a:extLst>
          </p:cNvPr>
          <p:cNvSpPr/>
          <p:nvPr/>
        </p:nvSpPr>
        <p:spPr>
          <a:xfrm>
            <a:off x="5593080" y="1326377"/>
            <a:ext cx="1005840" cy="10058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BFC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BFC1DB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BEBEE6-4F79-FD48-6213-6046BD4A9277}"/>
              </a:ext>
            </a:extLst>
          </p:cNvPr>
          <p:cNvSpPr/>
          <p:nvPr/>
        </p:nvSpPr>
        <p:spPr>
          <a:xfrm>
            <a:off x="9249662" y="1326377"/>
            <a:ext cx="1005840" cy="10058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54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454A7E"/>
                </a:solidFill>
              </a:rPr>
              <a:t>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459B6A-62D4-5882-B687-8ACE951D7873}"/>
              </a:ext>
            </a:extLst>
          </p:cNvPr>
          <p:cNvCxnSpPr>
            <a:cxnSpLocks/>
          </p:cNvCxnSpPr>
          <p:nvPr/>
        </p:nvCxnSpPr>
        <p:spPr>
          <a:xfrm>
            <a:off x="1329255" y="3295259"/>
            <a:ext cx="22193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AE4090-3728-CCFE-2A6C-642E8CD1D1A0}"/>
              </a:ext>
            </a:extLst>
          </p:cNvPr>
          <p:cNvCxnSpPr>
            <a:cxnSpLocks/>
          </p:cNvCxnSpPr>
          <p:nvPr/>
        </p:nvCxnSpPr>
        <p:spPr>
          <a:xfrm>
            <a:off x="4986338" y="3295259"/>
            <a:ext cx="22193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3A8DB1-5437-B755-C7D5-8AD0AD2E84AB}"/>
              </a:ext>
            </a:extLst>
          </p:cNvPr>
          <p:cNvCxnSpPr>
            <a:cxnSpLocks/>
          </p:cNvCxnSpPr>
          <p:nvPr/>
        </p:nvCxnSpPr>
        <p:spPr>
          <a:xfrm>
            <a:off x="8642920" y="3295259"/>
            <a:ext cx="22193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E849CB4-5EF0-6CC1-C398-FBAC1982C2D5}"/>
              </a:ext>
            </a:extLst>
          </p:cNvPr>
          <p:cNvSpPr/>
          <p:nvPr/>
        </p:nvSpPr>
        <p:spPr>
          <a:xfrm>
            <a:off x="0" y="5889581"/>
            <a:ext cx="12192000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Honorable Mention</a:t>
            </a:r>
            <a:r>
              <a:rPr lang="en-US" dirty="0">
                <a:solidFill>
                  <a:schemeClr val="tx1"/>
                </a:solidFill>
              </a:rPr>
              <a:t>: ARPA-H’s</a:t>
            </a:r>
            <a:r>
              <a:rPr lang="en-US">
                <a:solidFill>
                  <a:schemeClr val="tx1"/>
                </a:solidFill>
              </a:rPr>
              <a:t> biosensor and pediatric cancer projects</a:t>
            </a:r>
            <a:endParaRPr lang="en-US">
              <a:solidFill>
                <a:schemeClr val="tx1"/>
              </a:solidFill>
              <a:highlight>
                <a:srgbClr val="FFFF00"/>
              </a:highlight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80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C43CF6-E2AE-9470-4C27-32A442384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414CD4-8825-EF27-4718-77FAD7808A79}"/>
              </a:ext>
            </a:extLst>
          </p:cNvPr>
          <p:cNvSpPr txBox="1"/>
          <p:nvPr/>
        </p:nvSpPr>
        <p:spPr>
          <a:xfrm>
            <a:off x="566875" y="405540"/>
            <a:ext cx="1105825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What to Watch | Other Considerations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BE98B2-A5B4-9756-5E81-9B83E7CE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25A4-D005-6442-993B-7FE3084AADF7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38C44-28F9-AC09-D3FB-D91D58FAD35B}"/>
              </a:ext>
            </a:extLst>
          </p:cNvPr>
          <p:cNvSpPr txBox="1"/>
          <p:nvPr/>
        </p:nvSpPr>
        <p:spPr>
          <a:xfrm>
            <a:off x="560950" y="867205"/>
            <a:ext cx="1127026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5E64A6"/>
                </a:solidFill>
                <a:latin typeface="Open Sans"/>
                <a:ea typeface="Open Sans"/>
                <a:cs typeface="Open Sans"/>
              </a:rPr>
              <a:t>Midterm elections, major legal cases, and the partial government shutdown will continue to shape health policy in the near term</a:t>
            </a:r>
            <a:endParaRPr lang="en-US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4E360F-BFFE-5744-8FF6-079BE1C77531}"/>
              </a:ext>
            </a:extLst>
          </p:cNvPr>
          <p:cNvSpPr/>
          <p:nvPr/>
        </p:nvSpPr>
        <p:spPr>
          <a:xfrm>
            <a:off x="564909" y="2200672"/>
            <a:ext cx="3489802" cy="3798341"/>
          </a:xfrm>
          <a:prstGeom prst="roundRect">
            <a:avLst>
              <a:gd name="adj" fmla="val 75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5760" rIns="91440" bIns="45720" rtlCol="0" anchor="t" anchorCtr="0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DHS Partial Shutdown</a:t>
            </a: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House–Senate disagreements over immigration enforcement funding continues</a:t>
            </a: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Leadership is now pursuing a two-track approach and a potential reconciliation package by June 1</a:t>
            </a:r>
            <a:endParaRPr lang="en-US" baseline="300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D90069-6BCB-D8BD-CC91-72F51DCD07F1}"/>
              </a:ext>
            </a:extLst>
          </p:cNvPr>
          <p:cNvSpPr/>
          <p:nvPr/>
        </p:nvSpPr>
        <p:spPr>
          <a:xfrm>
            <a:off x="2068911" y="1928593"/>
            <a:ext cx="548640" cy="54864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4B1669-A06E-49EC-F01A-46EE6FD5838C}"/>
              </a:ext>
            </a:extLst>
          </p:cNvPr>
          <p:cNvSpPr/>
          <p:nvPr/>
        </p:nvSpPr>
        <p:spPr>
          <a:xfrm>
            <a:off x="8137289" y="2200672"/>
            <a:ext cx="3503170" cy="3798341"/>
          </a:xfrm>
          <a:prstGeom prst="roundRect">
            <a:avLst>
              <a:gd name="adj" fmla="val 75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5760" rIns="91440" bIns="45720" rtlCol="0" anchor="t" anchorCtr="0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Key Lawsuits</a:t>
            </a:r>
          </a:p>
          <a:p>
            <a:pPr marL="169545" indent="-16954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Information Blocking</a:t>
            </a:r>
          </a:p>
          <a:p>
            <a:pPr marL="169545" indent="-16954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Antitrust </a:t>
            </a:r>
            <a:r>
              <a:rPr lang="en-US" i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(OhioHealth, New York-Pres)</a:t>
            </a:r>
          </a:p>
          <a:p>
            <a:pPr marL="169545" indent="-16954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Ghost Networks</a:t>
            </a:r>
          </a:p>
          <a:p>
            <a:pPr marL="169545" indent="-16954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No Surprises Act</a:t>
            </a:r>
          </a:p>
          <a:p>
            <a:pPr marL="169545" indent="-16954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DSH Payments</a:t>
            </a:r>
          </a:p>
          <a:p>
            <a:pPr marL="169545" indent="-16954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340B </a:t>
            </a:r>
          </a:p>
          <a:p>
            <a:pPr marL="169545" indent="-16954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Google-Meta social media addiction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CE6247-B536-BDB2-B167-5AE0935F3040}"/>
              </a:ext>
            </a:extLst>
          </p:cNvPr>
          <p:cNvSpPr/>
          <p:nvPr/>
        </p:nvSpPr>
        <p:spPr>
          <a:xfrm>
            <a:off x="9574449" y="1928593"/>
            <a:ext cx="548640" cy="54864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A593C7A-01DA-0723-7060-25C75FBD398D}"/>
              </a:ext>
            </a:extLst>
          </p:cNvPr>
          <p:cNvSpPr/>
          <p:nvPr/>
        </p:nvSpPr>
        <p:spPr>
          <a:xfrm>
            <a:off x="4384520" y="2200673"/>
            <a:ext cx="3422960" cy="3798341"/>
          </a:xfrm>
          <a:prstGeom prst="roundRect">
            <a:avLst>
              <a:gd name="adj" fmla="val 75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365760" rIns="91440" bIns="45720" rtlCol="0" anchor="t" anchorCtr="0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Midterm Elections</a:t>
            </a: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RFK launches midterm travel push to reinforce MAHA support</a:t>
            </a: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The Trump White House counts RFK Jr. as a top surrogate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C4763B-D82B-36AF-9612-10073625DB0E}"/>
              </a:ext>
            </a:extLst>
          </p:cNvPr>
          <p:cNvSpPr/>
          <p:nvPr/>
        </p:nvSpPr>
        <p:spPr>
          <a:xfrm>
            <a:off x="5821680" y="1928593"/>
            <a:ext cx="548640" cy="548640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7389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78E26-129B-6FCF-D075-FD01E5AFD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24A3D8-A85F-D50E-7716-E923F8114579}"/>
              </a:ext>
            </a:extLst>
          </p:cNvPr>
          <p:cNvSpPr txBox="1"/>
          <p:nvPr/>
        </p:nvSpPr>
        <p:spPr>
          <a:xfrm>
            <a:off x="560950" y="405540"/>
            <a:ext cx="1150943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Looking Ahead | What is Maverick Health Policy Watching?</a:t>
            </a:r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570D283C-AD87-92C5-83BC-54277671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3482"/>
            <a:ext cx="2743200" cy="365125"/>
          </a:xfrm>
        </p:spPr>
        <p:txBody>
          <a:bodyPr/>
          <a:lstStyle/>
          <a:p>
            <a:fld id="{9EF025A4-D005-6442-993B-7FE3084AADF7}" type="slidenum">
              <a:rPr lang="en-US" smtClean="0"/>
              <a:t>23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878980-0A31-1B0F-9DC4-5B089FE763C0}"/>
              </a:ext>
            </a:extLst>
          </p:cNvPr>
          <p:cNvSpPr/>
          <p:nvPr/>
        </p:nvSpPr>
        <p:spPr>
          <a:xfrm>
            <a:off x="2294212" y="1502169"/>
            <a:ext cx="7603576" cy="414393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" name="Rectangle: Rounded Corners 30">
            <a:extLst>
              <a:ext uri="{FF2B5EF4-FFF2-40B4-BE49-F238E27FC236}">
                <a16:creationId xmlns:a16="http://schemas.microsoft.com/office/drawing/2014/main" id="{364C3402-EF16-CD3E-85F9-9D355AC752C1}"/>
              </a:ext>
            </a:extLst>
          </p:cNvPr>
          <p:cNvSpPr/>
          <p:nvPr/>
        </p:nvSpPr>
        <p:spPr>
          <a:xfrm>
            <a:off x="883681" y="3084769"/>
            <a:ext cx="3202061" cy="978741"/>
          </a:xfrm>
          <a:prstGeom prst="roundRect">
            <a:avLst/>
          </a:prstGeom>
          <a:solidFill>
            <a:srgbClr val="454A7E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08" rIns="0" bIns="45708" rtlCol="0" anchor="ctr"/>
          <a:lstStyle/>
          <a:p>
            <a:pPr algn="ctr"/>
            <a:r>
              <a:rPr lang="en-US" sz="175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Information Blocking in the Courts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0166D34C-7A5D-8AD9-3BFB-6FA20CFC9858}"/>
              </a:ext>
            </a:extLst>
          </p:cNvPr>
          <p:cNvSpPr/>
          <p:nvPr/>
        </p:nvSpPr>
        <p:spPr>
          <a:xfrm>
            <a:off x="4496837" y="1186414"/>
            <a:ext cx="3198327" cy="978741"/>
          </a:xfrm>
          <a:prstGeom prst="roundRect">
            <a:avLst/>
          </a:prstGeom>
          <a:solidFill>
            <a:srgbClr val="2E3154"/>
          </a:solidFill>
          <a:ln w="57150"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08" rIns="0" bIns="45708" rtlCol="0" anchor="ctr"/>
          <a:lstStyle/>
          <a:p>
            <a:pPr algn="ctr"/>
            <a:r>
              <a:rPr lang="en-US" sz="175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Rollout of CMS Health Tech Initiatives</a:t>
            </a:r>
          </a:p>
        </p:txBody>
      </p:sp>
      <p:sp>
        <p:nvSpPr>
          <p:cNvPr id="7" name="Rectangle: Rounded Corners 33">
            <a:extLst>
              <a:ext uri="{FF2B5EF4-FFF2-40B4-BE49-F238E27FC236}">
                <a16:creationId xmlns:a16="http://schemas.microsoft.com/office/drawing/2014/main" id="{776676C4-8755-B3F8-AA22-800F72E0AE88}"/>
              </a:ext>
            </a:extLst>
          </p:cNvPr>
          <p:cNvSpPr/>
          <p:nvPr/>
        </p:nvSpPr>
        <p:spPr>
          <a:xfrm>
            <a:off x="2107587" y="4983123"/>
            <a:ext cx="3198327" cy="978741"/>
          </a:xfrm>
          <a:prstGeom prst="roundRect">
            <a:avLst/>
          </a:prstGeom>
          <a:solidFill>
            <a:srgbClr val="5A61A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08" rIns="0" bIns="45708" rtlCol="0" anchor="ctr"/>
          <a:lstStyle/>
          <a:p>
            <a:pPr algn="ctr"/>
            <a:r>
              <a:rPr lang="en-US" sz="175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Mounting Financial Pressures</a:t>
            </a:r>
          </a:p>
        </p:txBody>
      </p:sp>
      <p:sp>
        <p:nvSpPr>
          <p:cNvPr id="8" name="Rectangle: Rounded Corners 36">
            <a:extLst>
              <a:ext uri="{FF2B5EF4-FFF2-40B4-BE49-F238E27FC236}">
                <a16:creationId xmlns:a16="http://schemas.microsoft.com/office/drawing/2014/main" id="{F87F1C67-D73B-FAE6-9B39-8A8516ABCD57}"/>
              </a:ext>
            </a:extLst>
          </p:cNvPr>
          <p:cNvSpPr/>
          <p:nvPr/>
        </p:nvSpPr>
        <p:spPr>
          <a:xfrm>
            <a:off x="6886088" y="4983123"/>
            <a:ext cx="3198327" cy="978741"/>
          </a:xfrm>
          <a:prstGeom prst="roundRect">
            <a:avLst/>
          </a:prstGeom>
          <a:solidFill>
            <a:srgbClr val="9EA2C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08" rIns="0" bIns="45708" rtlCol="0" anchor="ctr"/>
          <a:lstStyle/>
          <a:p>
            <a:pPr algn="ctr">
              <a:spcAft>
                <a:spcPts val="600"/>
              </a:spcAft>
            </a:pPr>
            <a:r>
              <a:rPr lang="en-US" sz="1750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State vs. Federal AI Regulation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39">
            <a:extLst>
              <a:ext uri="{FF2B5EF4-FFF2-40B4-BE49-F238E27FC236}">
                <a16:creationId xmlns:a16="http://schemas.microsoft.com/office/drawing/2014/main" id="{C9E153AB-8A99-85D7-FBD1-35DF0BA3C60C}"/>
              </a:ext>
            </a:extLst>
          </p:cNvPr>
          <p:cNvSpPr/>
          <p:nvPr/>
        </p:nvSpPr>
        <p:spPr>
          <a:xfrm>
            <a:off x="8106258" y="3084769"/>
            <a:ext cx="3198327" cy="978741"/>
          </a:xfrm>
          <a:prstGeom prst="roundRect">
            <a:avLst/>
          </a:prstGeom>
          <a:solidFill>
            <a:srgbClr val="CED0E4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08" rIns="0" bIns="45708" rtlCol="0" anchor="ctr"/>
          <a:lstStyle/>
          <a:p>
            <a:pPr algn="ctr">
              <a:spcAft>
                <a:spcPts val="600"/>
              </a:spcAft>
            </a:pPr>
            <a:r>
              <a:rPr lang="en-US" sz="1750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Care Delivery System Transformation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63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0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4059-F4CD-416E-9B11-AF5367135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497" y="2259022"/>
            <a:ext cx="3514476" cy="1169978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C8B16-4718-4FEE-A6EA-0C1BC3A3E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0722" y="3329353"/>
            <a:ext cx="5438453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www.maverickhealthpolicy.com</a:t>
            </a:r>
            <a:endParaRPr lang="en-US">
              <a:solidFill>
                <a:schemeClr val="bg1"/>
              </a:solidFill>
            </a:endParaRPr>
          </a:p>
          <a:p>
            <a:pPr algn="l"/>
            <a:endParaRPr lang="en-US" sz="2200" i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l"/>
            <a:r>
              <a:rPr lang="en-US" sz="2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julie.barnes@maverickhealthpolicy.com</a:t>
            </a:r>
          </a:p>
          <a:p>
            <a:pPr algn="l"/>
            <a:endParaRPr lang="en-US" sz="2000" b="1" i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1B7A4D-94BD-4BFA-B881-BE4BA9E28972}"/>
              </a:ext>
            </a:extLst>
          </p:cNvPr>
          <p:cNvCxnSpPr>
            <a:cxnSpLocks/>
          </p:cNvCxnSpPr>
          <p:nvPr/>
        </p:nvCxnSpPr>
        <p:spPr>
          <a:xfrm>
            <a:off x="4349363" y="762973"/>
            <a:ext cx="0" cy="4993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3A592DFF-C001-1671-0695-946E704A06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9" b="5009"/>
          <a:stretch>
            <a:fillRect/>
          </a:stretch>
        </p:blipFill>
        <p:spPr>
          <a:xfrm>
            <a:off x="6820599" y="1004547"/>
            <a:ext cx="2044078" cy="183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3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EEDD67-4A91-FA97-3902-9C216D5F3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60C81D-A66A-DEA3-8E09-BD3DF9E331D3}"/>
              </a:ext>
            </a:extLst>
          </p:cNvPr>
          <p:cNvSpPr/>
          <p:nvPr/>
        </p:nvSpPr>
        <p:spPr>
          <a:xfrm>
            <a:off x="5336033" y="237569"/>
            <a:ext cx="1515021" cy="4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99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58CAD-4161-2099-A5D2-172AC5CF85C6}"/>
              </a:ext>
            </a:extLst>
          </p:cNvPr>
          <p:cNvGrpSpPr/>
          <p:nvPr/>
        </p:nvGrpSpPr>
        <p:grpSpPr>
          <a:xfrm>
            <a:off x="1071095" y="4857339"/>
            <a:ext cx="9239303" cy="528671"/>
            <a:chOff x="1603185" y="2953202"/>
            <a:chExt cx="9241708" cy="52880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0013D8-CD98-4601-C25D-46C21BD644C2}"/>
                </a:ext>
              </a:extLst>
            </p:cNvPr>
            <p:cNvSpPr/>
            <p:nvPr/>
          </p:nvSpPr>
          <p:spPr>
            <a:xfrm>
              <a:off x="1603185" y="2953202"/>
              <a:ext cx="530352" cy="5288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/>
              <a:r>
                <a:rPr lang="en-US" sz="1799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DFA198-9C7D-9B9C-4DF3-F333B859F699}"/>
                </a:ext>
              </a:extLst>
            </p:cNvPr>
            <p:cNvSpPr txBox="1"/>
            <p:nvPr/>
          </p:nvSpPr>
          <p:spPr>
            <a:xfrm>
              <a:off x="2275179" y="2986774"/>
              <a:ext cx="8569714" cy="461665"/>
            </a:xfrm>
            <a:prstGeom prst="rect">
              <a:avLst/>
            </a:prstGeom>
            <a:noFill/>
          </p:spPr>
          <p:txBody>
            <a:bodyPr wrap="square" lIns="91416" tIns="45708" rIns="91416" bIns="45708" rtlCol="0" anchor="t">
              <a:spAutoFit/>
            </a:bodyPr>
            <a:lstStyle/>
            <a:p>
              <a:r>
                <a:rPr lang="en-US" sz="2400">
                  <a:solidFill>
                    <a:srgbClr val="2E3154"/>
                  </a:solidFill>
                  <a:latin typeface="Open Sans"/>
                  <a:ea typeface="+mn-lt"/>
                  <a:cs typeface="+mn-lt"/>
                </a:rPr>
                <a:t>What to Watch</a:t>
              </a:r>
              <a:endParaRPr lang="en-US" sz="2400">
                <a:solidFill>
                  <a:srgbClr val="2E3154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C6DEDB-D670-4E95-428B-22A51C1C1B45}"/>
              </a:ext>
            </a:extLst>
          </p:cNvPr>
          <p:cNvGrpSpPr/>
          <p:nvPr/>
        </p:nvGrpSpPr>
        <p:grpSpPr>
          <a:xfrm>
            <a:off x="1071095" y="2424041"/>
            <a:ext cx="8368029" cy="528671"/>
            <a:chOff x="1603185" y="2073761"/>
            <a:chExt cx="8370209" cy="52880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B23762A-6D15-E5D8-FFD1-2BCFE60BAA86}"/>
                </a:ext>
              </a:extLst>
            </p:cNvPr>
            <p:cNvSpPr/>
            <p:nvPr/>
          </p:nvSpPr>
          <p:spPr>
            <a:xfrm>
              <a:off x="1603185" y="2073761"/>
              <a:ext cx="530352" cy="5288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/>
              <a:r>
                <a:rPr lang="en-US" sz="1799">
                  <a:latin typeface="Open Sans"/>
                  <a:ea typeface="Open Sans"/>
                  <a:cs typeface="Open San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D32939-C450-6895-DFDE-ACA209428F54}"/>
                </a:ext>
              </a:extLst>
            </p:cNvPr>
            <p:cNvSpPr txBox="1"/>
            <p:nvPr/>
          </p:nvSpPr>
          <p:spPr>
            <a:xfrm>
              <a:off x="2275179" y="2107333"/>
              <a:ext cx="7698215" cy="461762"/>
            </a:xfrm>
            <a:prstGeom prst="rect">
              <a:avLst/>
            </a:prstGeom>
            <a:noFill/>
          </p:spPr>
          <p:txBody>
            <a:bodyPr wrap="square" lIns="91416" tIns="45708" rIns="91416" bIns="45708" rtlCol="0" anchor="t">
              <a:spAutoFit/>
            </a:bodyPr>
            <a:lstStyle/>
            <a:p>
              <a:r>
                <a:rPr lang="en-US" sz="2400" dirty="0">
                  <a:latin typeface="Open Sans"/>
                  <a:ea typeface="Open Sans"/>
                  <a:cs typeface="Open Sans"/>
                </a:rPr>
                <a:t>HHS Reorganization / Leaders Shaping Policy</a:t>
              </a:r>
              <a:endParaRPr lang="en-US" sz="2400" dirty="0"/>
            </a:p>
          </p:txBody>
        </p: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2019CF74-B7B5-554B-F617-DE27DEC92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63" y="-12251"/>
            <a:ext cx="12274528" cy="118191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16" tIns="45708" rIns="91416" bIns="45708" anchor="ctr">
            <a:no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5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99" b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D4350-B59E-7BA6-59EB-E56B1AC5C22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FFC3C87-DEB4-4F2B-ABE7-94932A7033A4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8441B4-E5A6-8C65-7041-B249B8B7D3EF}"/>
              </a:ext>
            </a:extLst>
          </p:cNvPr>
          <p:cNvGrpSpPr/>
          <p:nvPr/>
        </p:nvGrpSpPr>
        <p:grpSpPr>
          <a:xfrm>
            <a:off x="1071095" y="3640690"/>
            <a:ext cx="6844663" cy="528671"/>
            <a:chOff x="1603185" y="2073761"/>
            <a:chExt cx="6846446" cy="52880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3DA084-63E0-8FDE-919A-90C15A560BB2}"/>
                </a:ext>
              </a:extLst>
            </p:cNvPr>
            <p:cNvSpPr/>
            <p:nvPr/>
          </p:nvSpPr>
          <p:spPr>
            <a:xfrm>
              <a:off x="1603185" y="2073761"/>
              <a:ext cx="530352" cy="5288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/>
              <a:r>
                <a:rPr lang="en-US" sz="1799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DC5FAA-6B82-0C6C-8851-D8EA75C96EDA}"/>
                </a:ext>
              </a:extLst>
            </p:cNvPr>
            <p:cNvSpPr txBox="1"/>
            <p:nvPr/>
          </p:nvSpPr>
          <p:spPr>
            <a:xfrm>
              <a:off x="2275179" y="2107333"/>
              <a:ext cx="6174452" cy="461665"/>
            </a:xfrm>
            <a:prstGeom prst="rect">
              <a:avLst/>
            </a:prstGeom>
            <a:noFill/>
          </p:spPr>
          <p:txBody>
            <a:bodyPr wrap="square" lIns="91416" tIns="45708" rIns="91416" bIns="45708" rtlCol="0" anchor="t">
              <a:spAutoFit/>
            </a:bodyPr>
            <a:lstStyle/>
            <a:p>
              <a:r>
                <a:rPr lang="en-US" sz="2400" dirty="0">
                  <a:solidFill>
                    <a:srgbClr val="2E3154"/>
                  </a:solidFill>
                  <a:latin typeface="Open Sans"/>
                  <a:ea typeface="Open Sans"/>
                  <a:cs typeface="Open Sans"/>
                </a:rPr>
                <a:t>The Trump Administration Plan</a:t>
              </a:r>
              <a:endParaRPr lang="en-US" sz="2400" dirty="0">
                <a:solidFill>
                  <a:srgbClr val="2E315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57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5220C-9A6D-9A61-4985-34258F642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7A34-26A3-54AA-261E-D3EC2B77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21" y="2679103"/>
            <a:ext cx="10512862" cy="1499796"/>
          </a:xfrm>
        </p:spPr>
        <p:txBody>
          <a:bodyPr anchor="ctr">
            <a:normAutofit fontScale="90000"/>
          </a:bodyPr>
          <a:lstStyle/>
          <a:p>
            <a:r>
              <a:rPr lang="en-US" sz="5950" dirty="0">
                <a:latin typeface="Open Sans"/>
                <a:ea typeface="Open Sans"/>
                <a:cs typeface="Open Sans"/>
              </a:rPr>
              <a:t>HHS Reorganization / Leaders Shaping Policy</a:t>
            </a:r>
          </a:p>
        </p:txBody>
      </p:sp>
    </p:spTree>
    <p:extLst>
      <p:ext uri="{BB962C8B-B14F-4D97-AF65-F5344CB8AC3E}">
        <p14:creationId xmlns:p14="http://schemas.microsoft.com/office/powerpoint/2010/main" val="197706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DC58D-6B9A-0B60-D91A-3CFC0E2E6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6E8A57-C401-7CF8-17D5-C105C36B4E32}"/>
              </a:ext>
            </a:extLst>
          </p:cNvPr>
          <p:cNvSpPr/>
          <p:nvPr/>
        </p:nvSpPr>
        <p:spPr>
          <a:xfrm>
            <a:off x="363384" y="393629"/>
            <a:ext cx="11636027" cy="3657603"/>
          </a:xfrm>
          <a:prstGeom prst="roundRect">
            <a:avLst>
              <a:gd name="adj" fmla="val 3879"/>
            </a:avLst>
          </a:prstGeom>
          <a:solidFill>
            <a:srgbClr val="EAEAE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F16740B8-DF26-7F56-0E04-B0027752EC46}"/>
              </a:ext>
            </a:extLst>
          </p:cNvPr>
          <p:cNvSpPr/>
          <p:nvPr/>
        </p:nvSpPr>
        <p:spPr>
          <a:xfrm>
            <a:off x="259685" y="4127793"/>
            <a:ext cx="11636027" cy="2333725"/>
          </a:xfrm>
          <a:prstGeom prst="roundRect">
            <a:avLst>
              <a:gd name="adj" fmla="val 387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42DD3E5-FC14-AAF3-8517-7C51AB384387}"/>
              </a:ext>
            </a:extLst>
          </p:cNvPr>
          <p:cNvSpPr/>
          <p:nvPr/>
        </p:nvSpPr>
        <p:spPr>
          <a:xfrm>
            <a:off x="1871818" y="1059365"/>
            <a:ext cx="2451555" cy="5651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200"/>
              </a:spcAft>
            </a:pPr>
            <a:r>
              <a:rPr lang="en-US" b="1">
                <a:solidFill>
                  <a:schemeClr val="bg1"/>
                </a:solidFill>
              </a:rPr>
              <a:t>Office of Secretary*</a:t>
            </a:r>
          </a:p>
          <a:p>
            <a:pPr algn="ctr">
              <a:spcAft>
                <a:spcPts val="200"/>
              </a:spcAft>
            </a:pPr>
            <a:r>
              <a:rPr lang="en-US" sz="1600" i="1">
                <a:solidFill>
                  <a:schemeClr val="bg1"/>
                </a:solidFill>
              </a:rPr>
              <a:t>2025</a:t>
            </a:r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1F10F1A-8644-5907-FF58-E59BE6B63C1E}"/>
              </a:ext>
            </a:extLst>
          </p:cNvPr>
          <p:cNvSpPr/>
          <p:nvPr/>
        </p:nvSpPr>
        <p:spPr>
          <a:xfrm>
            <a:off x="405844" y="1892704"/>
            <a:ext cx="2647144" cy="793149"/>
          </a:xfrm>
          <a:prstGeom prst="rect">
            <a:avLst/>
          </a:prstGeom>
          <a:solidFill>
            <a:srgbClr val="CACCE0"/>
          </a:solidFill>
          <a:ln w="28575">
            <a:solidFill>
              <a:srgbClr val="454A7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27432" rIns="36576" bIns="27432" rtlCol="0" anchor="t"/>
          <a:lstStyle/>
          <a:p>
            <a:pPr algn="ctr">
              <a:spcAft>
                <a:spcPts val="100"/>
              </a:spcAft>
            </a:pPr>
            <a:r>
              <a:rPr lang="en-US" b="1" dirty="0">
                <a:solidFill>
                  <a:schemeClr val="tx1"/>
                </a:solidFill>
              </a:rPr>
              <a:t>ASTP / ONC</a:t>
            </a:r>
          </a:p>
          <a:p>
            <a:pPr algn="ctr">
              <a:spcAft>
                <a:spcPts val="100"/>
              </a:spcAft>
            </a:pPr>
            <a:r>
              <a:rPr lang="en-US" sz="1250" i="1" dirty="0">
                <a:solidFill>
                  <a:schemeClr val="tx1"/>
                </a:solidFill>
                <a:ea typeface="Calibri"/>
                <a:cs typeface="Calibri"/>
              </a:rPr>
              <a:t>Dual Role: certify health IT; manage health IT, data, AI strategy </a:t>
            </a:r>
            <a:endParaRPr lang="en-US" sz="1250" dirty="0">
              <a:solidFill>
                <a:schemeClr val="tx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8C555E4-2F9F-ECD1-09F1-288415A40DD1}"/>
              </a:ext>
            </a:extLst>
          </p:cNvPr>
          <p:cNvSpPr/>
          <p:nvPr/>
        </p:nvSpPr>
        <p:spPr>
          <a:xfrm>
            <a:off x="3142203" y="1892704"/>
            <a:ext cx="2647144" cy="793149"/>
          </a:xfrm>
          <a:prstGeom prst="rect">
            <a:avLst/>
          </a:prstGeom>
          <a:solidFill>
            <a:srgbClr val="CACCE0"/>
          </a:solidFill>
          <a:ln w="28575">
            <a:solidFill>
              <a:srgbClr val="454A7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27432" rIns="36576" bIns="27432" rtlCol="0" anchor="t"/>
          <a:lstStyle/>
          <a:p>
            <a:pPr algn="ctr">
              <a:spcAft>
                <a:spcPts val="100"/>
              </a:spcAft>
            </a:pPr>
            <a:r>
              <a:rPr lang="en-US" b="1">
                <a:solidFill>
                  <a:schemeClr val="tx1"/>
                </a:solidFill>
              </a:rPr>
              <a:t>Office of CIO</a:t>
            </a:r>
          </a:p>
          <a:p>
            <a:pPr algn="ctr">
              <a:spcAft>
                <a:spcPts val="100"/>
              </a:spcAft>
            </a:pPr>
            <a:r>
              <a:rPr lang="en-US" sz="1250" i="1">
                <a:solidFill>
                  <a:schemeClr val="tx1"/>
                </a:solidFill>
                <a:ea typeface="Calibri"/>
                <a:cs typeface="Calibri"/>
              </a:rPr>
              <a:t>Leads enterprise IT infrastructure</a:t>
            </a:r>
          </a:p>
        </p:txBody>
      </p: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DCFFF98D-77A7-7FC6-A4E7-8F1A07F99837}"/>
              </a:ext>
            </a:extLst>
          </p:cNvPr>
          <p:cNvCxnSpPr>
            <a:cxnSpLocks/>
            <a:stCxn id="127" idx="0"/>
            <a:endCxn id="126" idx="2"/>
          </p:cNvCxnSpPr>
          <p:nvPr/>
        </p:nvCxnSpPr>
        <p:spPr>
          <a:xfrm rot="5400000" flipH="1" flipV="1">
            <a:off x="2279387" y="1074495"/>
            <a:ext cx="268239" cy="1368180"/>
          </a:xfrm>
          <a:prstGeom prst="bentConnector3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48DB0563-21C2-D67F-2FDA-4EBED07B2B76}"/>
              </a:ext>
            </a:extLst>
          </p:cNvPr>
          <p:cNvCxnSpPr>
            <a:cxnSpLocks/>
            <a:stCxn id="131" idx="0"/>
            <a:endCxn id="126" idx="2"/>
          </p:cNvCxnSpPr>
          <p:nvPr/>
        </p:nvCxnSpPr>
        <p:spPr>
          <a:xfrm rot="16200000" flipV="1">
            <a:off x="3647567" y="1074495"/>
            <a:ext cx="268239" cy="1368179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F095674-1DF7-BB6F-BA62-B224C18E40C9}"/>
              </a:ext>
            </a:extLst>
          </p:cNvPr>
          <p:cNvSpPr/>
          <p:nvPr/>
        </p:nvSpPr>
        <p:spPr>
          <a:xfrm rot="5400000">
            <a:off x="4821966" y="2403685"/>
            <a:ext cx="2548069" cy="27978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DA1FA4-4AA8-92B4-51A9-701FA517FA8B}"/>
              </a:ext>
            </a:extLst>
          </p:cNvPr>
          <p:cNvSpPr/>
          <p:nvPr/>
        </p:nvSpPr>
        <p:spPr>
          <a:xfrm>
            <a:off x="7865216" y="1059364"/>
            <a:ext cx="2451555" cy="565100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200"/>
              </a:spcAft>
            </a:pPr>
            <a:r>
              <a:rPr lang="en-US" b="1">
                <a:solidFill>
                  <a:schemeClr val="bg1"/>
                </a:solidFill>
              </a:rPr>
              <a:t>Office of Secretary*</a:t>
            </a:r>
          </a:p>
          <a:p>
            <a:pPr algn="ctr">
              <a:spcAft>
                <a:spcPts val="200"/>
              </a:spcAft>
            </a:pPr>
            <a:r>
              <a:rPr lang="en-US" sz="1600" i="1">
                <a:solidFill>
                  <a:schemeClr val="bg1"/>
                </a:solidFill>
              </a:rPr>
              <a:t>March 2026</a:t>
            </a:r>
            <a:r>
              <a:rPr lang="en-US" sz="1600">
                <a:solidFill>
                  <a:schemeClr val="bg1"/>
                </a:solidFill>
              </a:rPr>
              <a:t> </a:t>
            </a:r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6EF8FE-C52D-85B7-520A-6323FF975AA3}"/>
              </a:ext>
            </a:extLst>
          </p:cNvPr>
          <p:cNvSpPr/>
          <p:nvPr/>
        </p:nvSpPr>
        <p:spPr>
          <a:xfrm>
            <a:off x="6402653" y="1892704"/>
            <a:ext cx="2647144" cy="7931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454A7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27432" rIns="36576" bIns="27432" rtlCol="0" anchor="t"/>
          <a:lstStyle/>
          <a:p>
            <a:pPr algn="ctr">
              <a:spcAft>
                <a:spcPts val="100"/>
              </a:spcAft>
            </a:pPr>
            <a:r>
              <a:rPr lang="en-US" b="1">
                <a:solidFill>
                  <a:schemeClr val="tx1"/>
                </a:solidFill>
              </a:rPr>
              <a:t>ONC</a:t>
            </a:r>
          </a:p>
          <a:p>
            <a:pPr algn="ctr">
              <a:spcAft>
                <a:spcPts val="100"/>
              </a:spcAft>
            </a:pPr>
            <a:r>
              <a:rPr lang="en-US" sz="1250" i="1">
                <a:solidFill>
                  <a:schemeClr val="tx1"/>
                </a:solidFill>
                <a:ea typeface="Calibri"/>
                <a:cs typeface="Calibri"/>
              </a:rPr>
              <a:t>Sets standards for certified health IT, interoperability policy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F1E44B-73D3-6C9B-8BDB-418A3FF72724}"/>
              </a:ext>
            </a:extLst>
          </p:cNvPr>
          <p:cNvSpPr/>
          <p:nvPr/>
        </p:nvSpPr>
        <p:spPr>
          <a:xfrm>
            <a:off x="9132190" y="1892704"/>
            <a:ext cx="2647144" cy="7931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454A7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27432" rIns="36576" bIns="27432" rtlCol="0" anchor="t"/>
          <a:lstStyle/>
          <a:p>
            <a:pPr algn="ctr">
              <a:spcAft>
                <a:spcPts val="100"/>
              </a:spcAft>
            </a:pPr>
            <a:r>
              <a:rPr lang="en-US" b="1">
                <a:solidFill>
                  <a:schemeClr val="tx1"/>
                </a:solidFill>
              </a:rPr>
              <a:t>Office of CIO</a:t>
            </a:r>
          </a:p>
          <a:p>
            <a:pPr algn="ctr">
              <a:spcAft>
                <a:spcPts val="100"/>
              </a:spcAft>
            </a:pPr>
            <a:r>
              <a:rPr lang="en-US" sz="1250" i="1">
                <a:solidFill>
                  <a:schemeClr val="tx1"/>
                </a:solidFill>
                <a:ea typeface="Calibri"/>
                <a:cs typeface="Calibri"/>
              </a:rPr>
              <a:t>Lead data, tech, and AI strategy efforts</a:t>
            </a:r>
          </a:p>
          <a:p>
            <a:pPr marL="111125" algn="ctr">
              <a:spcAft>
                <a:spcPts val="100"/>
              </a:spcAft>
            </a:pPr>
            <a:endParaRPr lang="en-US" sz="1600" b="1" i="1">
              <a:solidFill>
                <a:schemeClr val="tx1"/>
              </a:solidFill>
              <a:ea typeface="Calibri"/>
              <a:cs typeface="Calibri"/>
            </a:endParaRP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E9732433-D6BD-DA78-99D9-0A17554160B4}"/>
              </a:ext>
            </a:extLst>
          </p:cNvPr>
          <p:cNvCxnSpPr>
            <a:cxnSpLocks/>
            <a:stCxn id="36" idx="0"/>
            <a:endCxn id="35" idx="2"/>
          </p:cNvCxnSpPr>
          <p:nvPr/>
        </p:nvCxnSpPr>
        <p:spPr>
          <a:xfrm rot="5400000" flipH="1" flipV="1">
            <a:off x="8274489" y="1076200"/>
            <a:ext cx="268240" cy="1364769"/>
          </a:xfrm>
          <a:prstGeom prst="bentConnector3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6C58FFF4-FAAC-344A-A08A-6CEDAEF7A648}"/>
              </a:ext>
            </a:extLst>
          </p:cNvPr>
          <p:cNvCxnSpPr>
            <a:cxnSpLocks/>
            <a:stCxn id="48" idx="0"/>
            <a:endCxn id="35" idx="2"/>
          </p:cNvCxnSpPr>
          <p:nvPr/>
        </p:nvCxnSpPr>
        <p:spPr>
          <a:xfrm rot="16200000" flipV="1">
            <a:off x="9639258" y="1076200"/>
            <a:ext cx="268240" cy="1364768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CE939733-D61D-87A4-E197-D2C448E50FA1}"/>
              </a:ext>
            </a:extLst>
          </p:cNvPr>
          <p:cNvSpPr/>
          <p:nvPr/>
        </p:nvSpPr>
        <p:spPr>
          <a:xfrm>
            <a:off x="1198357" y="3463200"/>
            <a:ext cx="1060704" cy="428759"/>
          </a:xfrm>
          <a:prstGeom prst="rect">
            <a:avLst/>
          </a:prstGeom>
          <a:solidFill>
            <a:srgbClr val="E4E5F0"/>
          </a:solidFill>
          <a:ln w="19050">
            <a:solidFill>
              <a:srgbClr val="454A7E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>
              <a:spcAft>
                <a:spcPts val="600"/>
              </a:spcAft>
            </a:pPr>
            <a:r>
              <a:rPr lang="en-US" sz="1400" b="1">
                <a:solidFill>
                  <a:schemeClr val="tx1"/>
                </a:solidFill>
              </a:rPr>
              <a:t>Chief Data Officer</a:t>
            </a:r>
            <a:endParaRPr lang="en-US" sz="1400">
              <a:ea typeface="Calibri"/>
              <a:cs typeface="Calibr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893E10C-78F6-C4F9-E336-BDCFE83DE389}"/>
              </a:ext>
            </a:extLst>
          </p:cNvPr>
          <p:cNvSpPr/>
          <p:nvPr/>
        </p:nvSpPr>
        <p:spPr>
          <a:xfrm>
            <a:off x="589696" y="2898231"/>
            <a:ext cx="1060704" cy="428759"/>
          </a:xfrm>
          <a:prstGeom prst="rect">
            <a:avLst/>
          </a:prstGeom>
          <a:solidFill>
            <a:srgbClr val="E4E5F0"/>
          </a:solidFill>
          <a:ln w="19050">
            <a:solidFill>
              <a:srgbClr val="454A7E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>
              <a:spcAft>
                <a:spcPts val="600"/>
              </a:spcAft>
            </a:pPr>
            <a:r>
              <a:rPr lang="en-US" sz="1400" b="1">
                <a:solidFill>
                  <a:schemeClr val="tx1"/>
                </a:solidFill>
              </a:rPr>
              <a:t>Chief Tech Officer</a:t>
            </a:r>
            <a:endParaRPr lang="en-US" sz="1400">
              <a:ea typeface="Calibri"/>
              <a:cs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88DAFB6-AAF1-3455-6AFE-58A9B96D2805}"/>
              </a:ext>
            </a:extLst>
          </p:cNvPr>
          <p:cNvSpPr/>
          <p:nvPr/>
        </p:nvSpPr>
        <p:spPr>
          <a:xfrm>
            <a:off x="1807018" y="2897262"/>
            <a:ext cx="1060704" cy="428759"/>
          </a:xfrm>
          <a:prstGeom prst="rect">
            <a:avLst/>
          </a:prstGeom>
          <a:solidFill>
            <a:srgbClr val="E4E5F0"/>
          </a:solidFill>
          <a:ln w="19050">
            <a:solidFill>
              <a:srgbClr val="454A7E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>
              <a:spcAft>
                <a:spcPts val="600"/>
              </a:spcAft>
            </a:pPr>
            <a:r>
              <a:rPr lang="en-US" sz="1400" b="1">
                <a:solidFill>
                  <a:schemeClr val="tx1"/>
                </a:solidFill>
              </a:rPr>
              <a:t>Chief AI Officer</a:t>
            </a:r>
            <a:endParaRPr lang="en-US" sz="1400">
              <a:ea typeface="Calibri"/>
              <a:cs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EA96970-0557-7A7F-E995-7DF7318B7D66}"/>
              </a:ext>
            </a:extLst>
          </p:cNvPr>
          <p:cNvSpPr/>
          <p:nvPr/>
        </p:nvSpPr>
        <p:spPr>
          <a:xfrm>
            <a:off x="9925410" y="3463480"/>
            <a:ext cx="1060704" cy="429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454A7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45720" rIns="18288" bIns="45720" rtlCol="0" anchor="ctr"/>
          <a:lstStyle/>
          <a:p>
            <a:pPr algn="ctr">
              <a:spcAft>
                <a:spcPts val="600"/>
              </a:spcAft>
            </a:pPr>
            <a:r>
              <a:rPr lang="en-US" sz="1400" b="1">
                <a:solidFill>
                  <a:schemeClr val="tx1"/>
                </a:solidFill>
              </a:rPr>
              <a:t>Chief Data Officer</a:t>
            </a:r>
            <a:endParaRPr lang="en-US" sz="1400">
              <a:ea typeface="Calibri"/>
              <a:cs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E04B9A-CC79-C4D4-2F7C-B0991EF3C0DF}"/>
              </a:ext>
            </a:extLst>
          </p:cNvPr>
          <p:cNvSpPr/>
          <p:nvPr/>
        </p:nvSpPr>
        <p:spPr>
          <a:xfrm>
            <a:off x="9318526" y="2897262"/>
            <a:ext cx="1060704" cy="429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454A7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45720" rIns="18288" bIns="45720" rtlCol="0" anchor="ctr"/>
          <a:lstStyle/>
          <a:p>
            <a:pPr algn="ctr">
              <a:spcAft>
                <a:spcPts val="600"/>
              </a:spcAft>
            </a:pPr>
            <a:r>
              <a:rPr lang="en-US" sz="1400" b="1">
                <a:solidFill>
                  <a:schemeClr val="tx1"/>
                </a:solidFill>
              </a:rPr>
              <a:t>Chief Tech Officer</a:t>
            </a:r>
            <a:endParaRPr lang="en-US" sz="1400">
              <a:ea typeface="Calibri"/>
              <a:cs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2570528-5993-EF78-CAEB-4790A28D5890}"/>
              </a:ext>
            </a:extLst>
          </p:cNvPr>
          <p:cNvSpPr/>
          <p:nvPr/>
        </p:nvSpPr>
        <p:spPr>
          <a:xfrm>
            <a:off x="10532520" y="2897262"/>
            <a:ext cx="1060704" cy="429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454A7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45720" rIns="18288" bIns="45720" rtlCol="0" anchor="ctr"/>
          <a:lstStyle/>
          <a:p>
            <a:pPr algn="ctr">
              <a:spcAft>
                <a:spcPts val="600"/>
              </a:spcAft>
            </a:pPr>
            <a:r>
              <a:rPr lang="en-US" sz="1400" b="1">
                <a:solidFill>
                  <a:schemeClr val="tx1"/>
                </a:solidFill>
              </a:rPr>
              <a:t>Chief AI Officer</a:t>
            </a:r>
            <a:endParaRPr lang="en-US" sz="1400">
              <a:ea typeface="Calibri"/>
              <a:cs typeface="Calibri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855E244-66ED-7C73-0E95-EF9CEE99116B}"/>
              </a:ext>
            </a:extLst>
          </p:cNvPr>
          <p:cNvSpPr/>
          <p:nvPr/>
        </p:nvSpPr>
        <p:spPr>
          <a:xfrm>
            <a:off x="10198726" y="397858"/>
            <a:ext cx="1645920" cy="205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>
              <a:spcAft>
                <a:spcPts val="600"/>
              </a:spcAft>
            </a:pPr>
            <a:r>
              <a:rPr lang="en-US" sz="800" i="1">
                <a:solidFill>
                  <a:schemeClr val="tx1"/>
                </a:solidFill>
              </a:rPr>
              <a:t>*Does not include all Offices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6E22224-5A3D-0F4A-7A41-D71786EC3F57}"/>
              </a:ext>
            </a:extLst>
          </p:cNvPr>
          <p:cNvSpPr/>
          <p:nvPr/>
        </p:nvSpPr>
        <p:spPr>
          <a:xfrm>
            <a:off x="568225" y="4865226"/>
            <a:ext cx="5131348" cy="13256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bg2">
                    <a:lumMod val="75000"/>
                  </a:schemeClr>
                </a:solidFill>
              </a:rPr>
              <a:t>HHS Healthcare Advisory Committee</a:t>
            </a:r>
          </a:p>
          <a:p>
            <a:pPr algn="ctr"/>
            <a:r>
              <a:rPr lang="en-US" sz="1600" i="1">
                <a:solidFill>
                  <a:schemeClr val="bg2">
                    <a:lumMod val="75000"/>
                  </a:schemeClr>
                </a:solidFill>
              </a:rPr>
              <a:t>Committee will advise Secretary Kennedy and Dr. Oz on how to improve Medicare, Medicaid, CHIP, and Marketplace financing and care delivery </a:t>
            </a:r>
            <a:endParaRPr lang="en-US" sz="1600" i="1">
              <a:solidFill>
                <a:schemeClr val="bg2">
                  <a:lumMod val="7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B6A3BD41-80B1-D548-09AE-08455CF87F9B}"/>
              </a:ext>
            </a:extLst>
          </p:cNvPr>
          <p:cNvSpPr/>
          <p:nvPr/>
        </p:nvSpPr>
        <p:spPr>
          <a:xfrm>
            <a:off x="6492427" y="4864537"/>
            <a:ext cx="5131348" cy="13256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accent4">
                    <a:lumMod val="75000"/>
                  </a:schemeClr>
                </a:solidFill>
              </a:rPr>
              <a:t>FTC Healthcare Task Force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600" i="1">
                <a:solidFill>
                  <a:schemeClr val="accent4">
                    <a:lumMod val="75000"/>
                  </a:schemeClr>
                </a:solidFill>
              </a:rPr>
              <a:t>FTC Commissioner directed the creation of a task force to identify and lead coordinated enforcement and advocacy initiatives</a:t>
            </a:r>
            <a:endParaRPr lang="en-US" sz="1600" i="1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</p:txBody>
      </p: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EEDFEA7F-E0A1-3269-F2EB-AE518E86C63F}"/>
              </a:ext>
            </a:extLst>
          </p:cNvPr>
          <p:cNvCxnSpPr>
            <a:cxnSpLocks/>
            <a:stCxn id="66" idx="0"/>
            <a:endCxn id="127" idx="2"/>
          </p:cNvCxnSpPr>
          <p:nvPr/>
        </p:nvCxnSpPr>
        <p:spPr>
          <a:xfrm rot="5400000" flipH="1" flipV="1">
            <a:off x="1318543" y="2487358"/>
            <a:ext cx="212378" cy="609368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D4321909-3BAC-A745-20CA-ADD3500FE82E}"/>
              </a:ext>
            </a:extLst>
          </p:cNvPr>
          <p:cNvCxnSpPr>
            <a:cxnSpLocks/>
            <a:stCxn id="68" idx="0"/>
            <a:endCxn id="127" idx="2"/>
          </p:cNvCxnSpPr>
          <p:nvPr/>
        </p:nvCxnSpPr>
        <p:spPr>
          <a:xfrm rot="16200000" flipV="1">
            <a:off x="1927689" y="2487581"/>
            <a:ext cx="211409" cy="607954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ADB0769E-995C-F24B-F35C-F6DD39860F5C}"/>
              </a:ext>
            </a:extLst>
          </p:cNvPr>
          <p:cNvCxnSpPr>
            <a:cxnSpLocks/>
            <a:stCxn id="80" idx="0"/>
            <a:endCxn id="48" idx="2"/>
          </p:cNvCxnSpPr>
          <p:nvPr/>
        </p:nvCxnSpPr>
        <p:spPr>
          <a:xfrm rot="16200000" flipV="1">
            <a:off x="10653613" y="2488003"/>
            <a:ext cx="211409" cy="60711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0DA03779-3544-95FA-6486-0993AF7591AA}"/>
              </a:ext>
            </a:extLst>
          </p:cNvPr>
          <p:cNvCxnSpPr>
            <a:cxnSpLocks/>
            <a:stCxn id="56" idx="0"/>
            <a:endCxn id="48" idx="2"/>
          </p:cNvCxnSpPr>
          <p:nvPr/>
        </p:nvCxnSpPr>
        <p:spPr>
          <a:xfrm rot="5400000" flipH="1" flipV="1">
            <a:off x="10046616" y="2488116"/>
            <a:ext cx="211409" cy="606884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560BEAF-CC7D-DBD0-4267-626A6A30D9B2}"/>
              </a:ext>
            </a:extLst>
          </p:cNvPr>
          <p:cNvCxnSpPr>
            <a:cxnSpLocks/>
            <a:stCxn id="127" idx="2"/>
            <a:endCxn id="69" idx="0"/>
          </p:cNvCxnSpPr>
          <p:nvPr/>
        </p:nvCxnSpPr>
        <p:spPr>
          <a:xfrm flipH="1">
            <a:off x="1728709" y="2685853"/>
            <a:ext cx="707" cy="777347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DB46790-1521-64D0-9A88-0020CD4B981B}"/>
              </a:ext>
            </a:extLst>
          </p:cNvPr>
          <p:cNvCxnSpPr>
            <a:cxnSpLocks/>
            <a:stCxn id="48" idx="2"/>
            <a:endCxn id="81" idx="0"/>
          </p:cNvCxnSpPr>
          <p:nvPr/>
        </p:nvCxnSpPr>
        <p:spPr>
          <a:xfrm>
            <a:off x="10455762" y="2685853"/>
            <a:ext cx="0" cy="777627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588F1A6-7D47-9667-51CE-D1A1B3EF7086}"/>
              </a:ext>
            </a:extLst>
          </p:cNvPr>
          <p:cNvSpPr/>
          <p:nvPr/>
        </p:nvSpPr>
        <p:spPr>
          <a:xfrm>
            <a:off x="3919833" y="394658"/>
            <a:ext cx="4490282" cy="55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600" b="1">
                <a:solidFill>
                  <a:schemeClr val="bg2">
                    <a:lumMod val="75000"/>
                  </a:schemeClr>
                </a:solidFill>
              </a:rPr>
              <a:t>Latest HHS Reorganization</a:t>
            </a:r>
            <a:endParaRPr lang="en-US" sz="2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CBC3FBA-EFF5-BBD8-F045-7C312791457B}"/>
              </a:ext>
            </a:extLst>
          </p:cNvPr>
          <p:cNvSpPr/>
          <p:nvPr/>
        </p:nvSpPr>
        <p:spPr>
          <a:xfrm>
            <a:off x="4130040" y="4240015"/>
            <a:ext cx="3931920" cy="35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600" b="1">
                <a:solidFill>
                  <a:schemeClr val="accent4">
                    <a:lumMod val="50000"/>
                  </a:schemeClr>
                </a:solidFill>
              </a:rPr>
              <a:t>New Advisory Groups</a:t>
            </a:r>
            <a:endParaRPr lang="en-US" sz="26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D585EFFA-9C97-9DF7-95A9-A4F23C2E65EA}"/>
              </a:ext>
            </a:extLst>
          </p:cNvPr>
          <p:cNvSpPr/>
          <p:nvPr/>
        </p:nvSpPr>
        <p:spPr>
          <a:xfrm>
            <a:off x="362900" y="401340"/>
            <a:ext cx="411480" cy="4114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A501DFC3-AA05-DBF7-E1F5-D638A7B832EB}"/>
              </a:ext>
            </a:extLst>
          </p:cNvPr>
          <p:cNvSpPr/>
          <p:nvPr/>
        </p:nvSpPr>
        <p:spPr>
          <a:xfrm>
            <a:off x="366574" y="4735875"/>
            <a:ext cx="411480" cy="4114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59C1E771-E970-CE3E-40F5-4FE0A75E2342}"/>
              </a:ext>
            </a:extLst>
          </p:cNvPr>
          <p:cNvSpPr/>
          <p:nvPr/>
        </p:nvSpPr>
        <p:spPr>
          <a:xfrm>
            <a:off x="6286687" y="4735875"/>
            <a:ext cx="411480" cy="4114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F4A69D45-3C4A-1F35-814E-BF7C36483317}"/>
              </a:ext>
            </a:extLst>
          </p:cNvPr>
          <p:cNvSpPr txBox="1">
            <a:spLocks/>
          </p:cNvSpPr>
          <p:nvPr/>
        </p:nvSpPr>
        <p:spPr>
          <a:xfrm>
            <a:off x="4724400" y="6363482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EF025A4-D005-6442-993B-7FE3084AADF7}" type="slidenum">
              <a:rPr lang="en-US"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ctr"/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2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628F3-80A0-0FE1-3D0D-A3EFBCF17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725FBF-CDDF-D284-5A78-A915CE461F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03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5220C-9A6D-9A61-4985-34258F642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7A34-26A3-54AA-261E-D3EC2B77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8907"/>
            <a:ext cx="10515600" cy="1500187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The Trump Administration Plan:</a:t>
            </a:r>
            <a:br>
              <a:rPr lang="en-US" dirty="0">
                <a:latin typeface="Open Sans"/>
                <a:ea typeface="Open Sans"/>
                <a:cs typeface="Open Sans"/>
              </a:rPr>
            </a:br>
            <a:r>
              <a:rPr lang="en-US" sz="4900" i="1" dirty="0">
                <a:latin typeface="Open Sans"/>
                <a:ea typeface="Open Sans"/>
                <a:cs typeface="Open Sans"/>
              </a:rPr>
              <a:t>AI Strategy </a:t>
            </a:r>
            <a:endParaRPr lang="en-US" sz="5300" i="1" dirty="0"/>
          </a:p>
        </p:txBody>
      </p:sp>
    </p:spTree>
    <p:extLst>
      <p:ext uri="{BB962C8B-B14F-4D97-AF65-F5344CB8AC3E}">
        <p14:creationId xmlns:p14="http://schemas.microsoft.com/office/powerpoint/2010/main" val="91802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6A3C7B-152B-225D-4D88-979EFFC8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E238C0-2115-D554-600D-FD2EBFAE4E92}"/>
              </a:ext>
            </a:extLst>
          </p:cNvPr>
          <p:cNvSpPr txBox="1"/>
          <p:nvPr/>
        </p:nvSpPr>
        <p:spPr>
          <a:xfrm>
            <a:off x="560950" y="405540"/>
            <a:ext cx="1150943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Trump Administration AI Strategy 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D7E63-9514-2D33-817D-2CFE61229E44}"/>
              </a:ext>
            </a:extLst>
          </p:cNvPr>
          <p:cNvSpPr txBox="1"/>
          <p:nvPr/>
        </p:nvSpPr>
        <p:spPr>
          <a:xfrm>
            <a:off x="560950" y="867205"/>
            <a:ext cx="1134149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5E64A6"/>
                </a:solidFill>
                <a:latin typeface="Open Sans"/>
                <a:ea typeface="Open Sans"/>
                <a:cs typeface="Open Sans"/>
              </a:rPr>
              <a:t>The White House outlined its plans for a uniform federal framework to oversee AI </a:t>
            </a:r>
            <a:endParaRPr lang="en-US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939DC2F6-6E98-F010-4F46-FD523FFC5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3482"/>
            <a:ext cx="2743200" cy="365125"/>
          </a:xfrm>
        </p:spPr>
        <p:txBody>
          <a:bodyPr/>
          <a:lstStyle/>
          <a:p>
            <a:fld id="{9EF025A4-D005-6442-993B-7FE3084AADF7}" type="slidenum">
              <a:rPr lang="en-US" smtClean="0"/>
              <a:t>8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31213A-BC58-80CF-529E-2F5916A0B515}"/>
              </a:ext>
            </a:extLst>
          </p:cNvPr>
          <p:cNvCxnSpPr>
            <a:cxnSpLocks/>
          </p:cNvCxnSpPr>
          <p:nvPr/>
        </p:nvCxnSpPr>
        <p:spPr>
          <a:xfrm flipH="1" flipV="1">
            <a:off x="4474223" y="2913799"/>
            <a:ext cx="6934104" cy="14378"/>
          </a:xfrm>
          <a:prstGeom prst="line">
            <a:avLst/>
          </a:prstGeom>
          <a:ln w="12700">
            <a:solidFill>
              <a:schemeClr val="bg1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4FAA41-02B3-7A96-D62A-145DF81CA97C}"/>
              </a:ext>
            </a:extLst>
          </p:cNvPr>
          <p:cNvCxnSpPr>
            <a:cxnSpLocks/>
          </p:cNvCxnSpPr>
          <p:nvPr/>
        </p:nvCxnSpPr>
        <p:spPr>
          <a:xfrm flipH="1" flipV="1">
            <a:off x="4517355" y="4689886"/>
            <a:ext cx="6890972" cy="0"/>
          </a:xfrm>
          <a:prstGeom prst="line">
            <a:avLst/>
          </a:prstGeom>
          <a:ln w="12700">
            <a:solidFill>
              <a:schemeClr val="bg1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27DAAC2-2975-0EF2-42C6-441F8903BA0F}"/>
              </a:ext>
            </a:extLst>
          </p:cNvPr>
          <p:cNvSpPr/>
          <p:nvPr/>
        </p:nvSpPr>
        <p:spPr>
          <a:xfrm>
            <a:off x="4467268" y="1519976"/>
            <a:ext cx="7020129" cy="1251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Aft>
                <a:spcPts val="300"/>
              </a:spcAft>
            </a:pPr>
            <a:r>
              <a:rPr lang="en-US" sz="2000" b="1">
                <a:solidFill>
                  <a:schemeClr val="accent1">
                    <a:lumMod val="75000"/>
                  </a:schemeClr>
                </a:solidFill>
              </a:rPr>
              <a:t>National AI Legislative Framework – March 2026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  <a:p>
            <a:pPr marL="172720" indent="-17272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1"/>
                </a:solidFill>
                <a:ea typeface="Calibri"/>
                <a:cs typeface="Calibri"/>
              </a:rPr>
              <a:t>Federal</a:t>
            </a:r>
            <a:r>
              <a:rPr lang="en-US" sz="160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sz="1600" b="1">
                <a:solidFill>
                  <a:schemeClr val="tx1"/>
                </a:solidFill>
                <a:ea typeface="Calibri"/>
                <a:cs typeface="Calibri"/>
              </a:rPr>
              <a:t>Preemption</a:t>
            </a:r>
            <a:r>
              <a:rPr lang="en-US" sz="1600">
                <a:solidFill>
                  <a:schemeClr val="tx1"/>
                </a:solidFill>
                <a:ea typeface="Calibri"/>
                <a:cs typeface="Calibri"/>
              </a:rPr>
              <a:t> through a “minimally burdensome” federal standard </a:t>
            </a:r>
          </a:p>
          <a:p>
            <a:pPr marL="172720" indent="-17272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Calibri"/>
                <a:cs typeface="Calibri"/>
              </a:rPr>
              <a:t>State authority for </a:t>
            </a:r>
            <a:r>
              <a:rPr lang="en-US" sz="1600" b="1">
                <a:solidFill>
                  <a:schemeClr val="tx1"/>
                </a:solidFill>
                <a:ea typeface="Calibri"/>
                <a:cs typeface="Calibri"/>
              </a:rPr>
              <a:t>traditional police powers</a:t>
            </a:r>
            <a:r>
              <a:rPr lang="en-US" sz="1600">
                <a:solidFill>
                  <a:schemeClr val="tx1"/>
                </a:solidFill>
                <a:ea typeface="Calibri"/>
                <a:cs typeface="Calibri"/>
              </a:rPr>
              <a:t>, data center permitting</a:t>
            </a:r>
          </a:p>
          <a:p>
            <a:pPr marL="172720" indent="-17272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ea typeface="Calibri"/>
                <a:cs typeface="Calibri"/>
              </a:rPr>
              <a:t>No new federal rulemaking body to oversee AI  </a:t>
            </a:r>
            <a:endParaRPr lang="en-US" sz="1600" i="1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F990BA-5574-0EE0-EE19-D137610D29DB}"/>
              </a:ext>
            </a:extLst>
          </p:cNvPr>
          <p:cNvSpPr/>
          <p:nvPr/>
        </p:nvSpPr>
        <p:spPr>
          <a:xfrm>
            <a:off x="4495789" y="3030525"/>
            <a:ext cx="7041235" cy="1251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State AI Executive Order – December 2025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172720" indent="-17272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+mn-lt"/>
                <a:cs typeface="+mn-lt"/>
              </a:rPr>
              <a:t>DOJ AI Litigation Task Force</a:t>
            </a:r>
          </a:p>
          <a:p>
            <a:pPr marL="172720" indent="-17272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+mn-lt"/>
                <a:cs typeface="+mn-lt"/>
              </a:rPr>
              <a:t>Secretary of Commerce 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evaluation</a:t>
            </a:r>
            <a:r>
              <a:rPr lang="en-US" sz="16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of </a:t>
            </a:r>
            <a:r>
              <a:rPr lang="en-US" sz="1600" b="1" dirty="0">
                <a:solidFill>
                  <a:schemeClr val="tx1"/>
                </a:solidFill>
                <a:ea typeface="+mn-lt"/>
                <a:cs typeface="+mn-lt"/>
              </a:rPr>
              <a:t>“onerous” 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state AI laws</a:t>
            </a:r>
          </a:p>
          <a:p>
            <a:pPr marL="74295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ea typeface="Calibri"/>
                <a:cs typeface="Calibri"/>
              </a:rPr>
              <a:t>Deadline: </a:t>
            </a:r>
            <a:r>
              <a:rPr lang="en-US" sz="1600" b="1" dirty="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March 11, 2026</a:t>
            </a:r>
          </a:p>
          <a:p>
            <a:pPr marL="172720" indent="-17272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FTC updated guidance </a:t>
            </a:r>
            <a:r>
              <a:rPr lang="en-US" sz="1600" dirty="0">
                <a:solidFill>
                  <a:schemeClr val="tx1"/>
                </a:solidFill>
                <a:ea typeface="Calibri"/>
                <a:cs typeface="Calibri"/>
              </a:rPr>
              <a:t>on unfair trade practices</a:t>
            </a:r>
            <a:endParaRPr lang="en-US" sz="1600" b="1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8111B2-083C-17F2-D222-3E58D045D7FF}"/>
              </a:ext>
            </a:extLst>
          </p:cNvPr>
          <p:cNvSpPr/>
          <p:nvPr/>
        </p:nvSpPr>
        <p:spPr>
          <a:xfrm>
            <a:off x="4467268" y="4755017"/>
            <a:ext cx="7020129" cy="1223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NIST AI Agent Standards Initiative – February 2026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172720" indent="-17272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/>
                <a:cs typeface="Calibri"/>
              </a:rPr>
              <a:t>Goal: </a:t>
            </a:r>
            <a:r>
              <a:rPr lang="en-US" sz="1600" dirty="0">
                <a:solidFill>
                  <a:schemeClr val="tx1"/>
                </a:solidFill>
                <a:ea typeface="Calibri"/>
                <a:cs typeface="Calibri"/>
              </a:rPr>
              <a:t>Support</a:t>
            </a:r>
            <a:r>
              <a:rPr lang="en-US" sz="1600" b="1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sz="1600" dirty="0">
                <a:solidFill>
                  <a:schemeClr val="tx1"/>
                </a:solidFill>
                <a:ea typeface="Calibri"/>
                <a:cs typeface="Calibri"/>
              </a:rPr>
              <a:t>interoperable and secure adoption of AI agents </a:t>
            </a:r>
            <a:r>
              <a:rPr lang="en-US" sz="1600" b="1" dirty="0">
                <a:solidFill>
                  <a:schemeClr val="tx1"/>
                </a:solidFill>
                <a:ea typeface="Calibri"/>
                <a:cs typeface="Calibri"/>
              </a:rPr>
              <a:t>through industry-developed standards</a:t>
            </a:r>
          </a:p>
          <a:p>
            <a:pPr marL="172720" indent="-17272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a typeface="Calibri"/>
                <a:cs typeface="Calibri"/>
              </a:rPr>
              <a:t>Plans to announce research, guidelines, concept papers, and listening sessions</a:t>
            </a:r>
          </a:p>
          <a:p>
            <a:pPr marL="74295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ea typeface="Calibri"/>
                <a:cs typeface="Calibri"/>
              </a:rPr>
              <a:t>Virtual workshops on sector-specific barriers to adoption: </a:t>
            </a:r>
            <a:r>
              <a:rPr lang="en-US" sz="1600" dirty="0">
                <a:solidFill>
                  <a:schemeClr val="tx1"/>
                </a:solidFill>
                <a:ea typeface="Calibri"/>
                <a:cs typeface="Calibri"/>
              </a:rPr>
              <a:t>April 2026</a:t>
            </a:r>
            <a:endParaRPr lang="en-US" sz="1600" i="1" dirty="0">
              <a:solidFill>
                <a:schemeClr val="tx1"/>
              </a:solidFill>
              <a:ea typeface="Calibri"/>
              <a:cs typeface="Calibri"/>
            </a:endParaRPr>
          </a:p>
          <a:p>
            <a:pPr marL="172720" indent="-17272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blue and white sign with text&#10;&#10;AI-generated content may be incorrect.">
            <a:extLst>
              <a:ext uri="{FF2B5EF4-FFF2-40B4-BE49-F238E27FC236}">
                <a16:creationId xmlns:a16="http://schemas.microsoft.com/office/drawing/2014/main" id="{005816E1-C69D-5E2F-08BF-D81A8BF71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98" y="1610264"/>
            <a:ext cx="3393553" cy="4528868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27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F44E59-76B0-0145-0C05-B45101EFF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A71A3-E448-8B54-DFD0-DCCEE5497AB6}"/>
              </a:ext>
            </a:extLst>
          </p:cNvPr>
          <p:cNvSpPr txBox="1"/>
          <p:nvPr/>
        </p:nvSpPr>
        <p:spPr>
          <a:xfrm>
            <a:off x="560950" y="405540"/>
            <a:ext cx="1150943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Clinical AI | Request for Information </a:t>
            </a:r>
            <a:endParaRPr lang="en-US" sz="24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EB4D3-90F3-1CBD-B500-689124A5B541}"/>
              </a:ext>
            </a:extLst>
          </p:cNvPr>
          <p:cNvSpPr txBox="1"/>
          <p:nvPr/>
        </p:nvSpPr>
        <p:spPr>
          <a:xfrm>
            <a:off x="560950" y="867205"/>
            <a:ext cx="1134149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5E64A6"/>
                </a:solidFill>
                <a:latin typeface="Open Sans"/>
                <a:ea typeface="Open Sans"/>
                <a:cs typeface="Open Sans"/>
              </a:rPr>
              <a:t>Over 7,000 stakeholders commented on how HHS can accelerate the adoption of AI in clinical care </a:t>
            </a:r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B89E8DAC-6766-DC46-1026-CA88758D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3482"/>
            <a:ext cx="2743200" cy="365125"/>
          </a:xfrm>
        </p:spPr>
        <p:txBody>
          <a:bodyPr/>
          <a:lstStyle/>
          <a:p>
            <a:fld id="{9EF025A4-D005-6442-993B-7FE3084AADF7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EEF177-7C2E-7136-27DA-E123EFB5A372}"/>
              </a:ext>
            </a:extLst>
          </p:cNvPr>
          <p:cNvSpPr/>
          <p:nvPr/>
        </p:nvSpPr>
        <p:spPr>
          <a:xfrm>
            <a:off x="4460631" y="2560850"/>
            <a:ext cx="3270738" cy="1678641"/>
          </a:xfrm>
          <a:prstGeom prst="roundRect">
            <a:avLst>
              <a:gd name="adj" fmla="val 75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37160" rIns="91440" bIns="45720" rtlCol="0" anchor="t" anchorCtr="0"/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Reimbursement &amp; Coding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Create a new Medicare benefit category </a:t>
            </a:r>
            <a:r>
              <a:rPr lang="en-US" sz="1300" i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(AMA)</a:t>
            </a: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Move away from CPT codes </a:t>
            </a:r>
            <a:r>
              <a:rPr lang="en-US" sz="1300" i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(HIA)</a:t>
            </a: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Reclassify cost calculations </a:t>
            </a:r>
            <a:r>
              <a:rPr lang="en-US" sz="1300" i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(AHA, CTA)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F745B5-67F9-83FA-A241-01C0177CCFC0}"/>
              </a:ext>
            </a:extLst>
          </p:cNvPr>
          <p:cNvSpPr/>
          <p:nvPr/>
        </p:nvSpPr>
        <p:spPr>
          <a:xfrm>
            <a:off x="644769" y="2560850"/>
            <a:ext cx="3270738" cy="1678641"/>
          </a:xfrm>
          <a:prstGeom prst="roundRect">
            <a:avLst>
              <a:gd name="adj" fmla="val 75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37160" rIns="91440" bIns="45720" rtlCol="0" anchor="t" anchorCtr="0"/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Regulatory Authority</a:t>
            </a: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Clarify FDA and</a:t>
            </a:r>
            <a:r>
              <a:rPr lang="en-US" sz="1400">
                <a:solidFill>
                  <a:schemeClr val="accent6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 ONC</a:t>
            </a:r>
            <a:r>
              <a:rPr lang="en-US" sz="140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jurisdiction </a:t>
            </a:r>
            <a:r>
              <a:rPr lang="en-US" sz="1400" i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(ACR, Paragon)</a:t>
            </a: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Map existing regulations to use cases to prevent duplication </a:t>
            </a:r>
            <a:r>
              <a:rPr lang="en-US" sz="1400" i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(Amazon)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B35D32-2FF8-E320-B9AE-0E2AF2FB9CB6}"/>
              </a:ext>
            </a:extLst>
          </p:cNvPr>
          <p:cNvSpPr/>
          <p:nvPr/>
        </p:nvSpPr>
        <p:spPr>
          <a:xfrm>
            <a:off x="8276493" y="2560850"/>
            <a:ext cx="3270738" cy="1678641"/>
          </a:xfrm>
          <a:prstGeom prst="roundRect">
            <a:avLst>
              <a:gd name="adj" fmla="val 75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37160" rIns="91440" bIns="45720" rtlCol="0" anchor="t" anchorCtr="0"/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Liability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Safe harbor protections for clinicians and developers </a:t>
            </a:r>
            <a:r>
              <a:rPr lang="en-US" sz="1400" i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(ATA Action)</a:t>
            </a: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Shift liability to deployers </a:t>
            </a:r>
            <a:r>
              <a:rPr lang="en-US" sz="1400" i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(AMA)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8A7FEF-287B-9D35-0FC5-D487ED67240E}"/>
              </a:ext>
            </a:extLst>
          </p:cNvPr>
          <p:cNvSpPr/>
          <p:nvPr/>
        </p:nvSpPr>
        <p:spPr>
          <a:xfrm>
            <a:off x="401236" y="2336229"/>
            <a:ext cx="487063" cy="487063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EBAD80-8291-8815-10E6-E9185E32242C}"/>
              </a:ext>
            </a:extLst>
          </p:cNvPr>
          <p:cNvSpPr/>
          <p:nvPr/>
        </p:nvSpPr>
        <p:spPr>
          <a:xfrm>
            <a:off x="4217098" y="2336229"/>
            <a:ext cx="487063" cy="487063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932604-AF45-6806-92AC-249A9E5B8953}"/>
              </a:ext>
            </a:extLst>
          </p:cNvPr>
          <p:cNvSpPr/>
          <p:nvPr/>
        </p:nvSpPr>
        <p:spPr>
          <a:xfrm>
            <a:off x="8032961" y="2336229"/>
            <a:ext cx="487063" cy="487063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458E53-B392-3FDC-477C-8915F45AD3FE}"/>
              </a:ext>
            </a:extLst>
          </p:cNvPr>
          <p:cNvSpPr/>
          <p:nvPr/>
        </p:nvSpPr>
        <p:spPr>
          <a:xfrm>
            <a:off x="4460631" y="4585548"/>
            <a:ext cx="3270738" cy="1788117"/>
          </a:xfrm>
          <a:prstGeom prst="roundRect">
            <a:avLst>
              <a:gd name="adj" fmla="val 75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37160" rIns="91440" bIns="45720" rtlCol="0" anchor="t" anchorCtr="0"/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Post-Deployment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69545" indent="-169545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Shared infrastructure and federally-accessible datasets</a:t>
            </a:r>
            <a:r>
              <a:rPr lang="en-US" sz="1300" i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(Oracle) </a:t>
            </a:r>
            <a:endParaRPr lang="en-US" sz="1300" i="1">
              <a:solidFill>
                <a:srgbClr val="161616"/>
              </a:solidFill>
              <a:latin typeface="Open Sans"/>
              <a:ea typeface="Open Sans"/>
              <a:cs typeface="Open Sans"/>
            </a:endParaRP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Focus on evaluation in deployed settings </a:t>
            </a:r>
            <a:r>
              <a:rPr lang="en-US" sz="1300" i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(Amazon)</a:t>
            </a:r>
            <a:endParaRPr lang="en-US" sz="1300" i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40CAD86-FE80-5736-1036-2253244A25FB}"/>
              </a:ext>
            </a:extLst>
          </p:cNvPr>
          <p:cNvSpPr/>
          <p:nvPr/>
        </p:nvSpPr>
        <p:spPr>
          <a:xfrm>
            <a:off x="673799" y="4575365"/>
            <a:ext cx="3270738" cy="1788117"/>
          </a:xfrm>
          <a:prstGeom prst="roundRect">
            <a:avLst>
              <a:gd name="adj" fmla="val 75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37160" rIns="91440" bIns="45720" rtlCol="0" anchor="t" anchorCtr="0"/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State-Led Activity</a:t>
            </a: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Establish federal framework </a:t>
            </a:r>
            <a:r>
              <a:rPr lang="en-US" sz="1300" i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(AHIP, CTA)</a:t>
            </a: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Targeted state law moratorium </a:t>
            </a:r>
            <a:r>
              <a:rPr lang="en-US" sz="1300" i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(HLC)</a:t>
            </a: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Federal sandboxes </a:t>
            </a:r>
            <a:r>
              <a:rPr lang="en-US" sz="1300" i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(Teladoc)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62F1D26-740F-0B28-0589-1102DD57C014}"/>
              </a:ext>
            </a:extLst>
          </p:cNvPr>
          <p:cNvSpPr/>
          <p:nvPr/>
        </p:nvSpPr>
        <p:spPr>
          <a:xfrm>
            <a:off x="8276492" y="4585548"/>
            <a:ext cx="3270738" cy="1788117"/>
          </a:xfrm>
          <a:prstGeom prst="roundRect">
            <a:avLst>
              <a:gd name="adj" fmla="val 750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37160" rIns="91440" bIns="45720" rtlCol="0" anchor="t" anchorCtr="0"/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AI-Ready Datasets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Expand TEFCA and update info blocking rules to open AI development </a:t>
            </a:r>
            <a:r>
              <a:rPr lang="en-US" sz="1400" i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(HAIP)</a:t>
            </a:r>
          </a:p>
          <a:p>
            <a:pPr marL="169545" indent="-16954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Create a national patient registry </a:t>
            </a:r>
            <a:r>
              <a:rPr lang="en-US" sz="1400" i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(HLC)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E7774F-A209-3D5C-E94C-4D3F8850CED6}"/>
              </a:ext>
            </a:extLst>
          </p:cNvPr>
          <p:cNvSpPr/>
          <p:nvPr/>
        </p:nvSpPr>
        <p:spPr>
          <a:xfrm>
            <a:off x="401235" y="4406349"/>
            <a:ext cx="487063" cy="487063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281206-D870-0F8B-662A-C4A69F14F3DB}"/>
              </a:ext>
            </a:extLst>
          </p:cNvPr>
          <p:cNvSpPr/>
          <p:nvPr/>
        </p:nvSpPr>
        <p:spPr>
          <a:xfrm>
            <a:off x="4217098" y="4406350"/>
            <a:ext cx="487063" cy="487063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69078E-6CCF-4F3B-0369-AE6145B9D778}"/>
              </a:ext>
            </a:extLst>
          </p:cNvPr>
          <p:cNvSpPr/>
          <p:nvPr/>
        </p:nvSpPr>
        <p:spPr>
          <a:xfrm>
            <a:off x="8032961" y="4350744"/>
            <a:ext cx="487063" cy="487063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94D8D1-CDD2-1E3D-743D-F3E444C22A63}"/>
              </a:ext>
            </a:extLst>
          </p:cNvPr>
          <p:cNvSpPr/>
          <p:nvPr/>
        </p:nvSpPr>
        <p:spPr>
          <a:xfrm>
            <a:off x="0" y="1584489"/>
            <a:ext cx="12192000" cy="550606"/>
          </a:xfrm>
          <a:prstGeom prst="rect">
            <a:avLst/>
          </a:prstGeom>
          <a:solidFill>
            <a:srgbClr val="5E64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spc="300">
                <a:solidFill>
                  <a:schemeClr val="bg1"/>
                </a:solidFill>
              </a:rPr>
              <a:t>COMMON CHALLENGES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0787"/>
      </p:ext>
    </p:extLst>
  </p:cSld>
  <p:clrMapOvr>
    <a:masterClrMapping/>
  </p:clrMapOvr>
</p:sld>
</file>

<file path=ppt/theme/theme1.xml><?xml version="1.0" encoding="utf-8"?>
<a:theme xmlns:a="http://schemas.openxmlformats.org/drawingml/2006/main" name="MaverickGradiantColors">
  <a:themeElements>
    <a:clrScheme name="Custom 7">
      <a:dk1>
        <a:srgbClr val="161616"/>
      </a:dk1>
      <a:lt1>
        <a:srgbClr val="F8F8F8"/>
      </a:lt1>
      <a:dk2>
        <a:srgbClr val="B6AACE"/>
      </a:dk2>
      <a:lt2>
        <a:srgbClr val="5E64A6"/>
      </a:lt2>
      <a:accent1>
        <a:srgbClr val="5E64A6"/>
      </a:accent1>
      <a:accent2>
        <a:srgbClr val="8B8FBF"/>
      </a:accent2>
      <a:accent3>
        <a:srgbClr val="B0B3D4"/>
      </a:accent3>
      <a:accent4>
        <a:srgbClr val="9D8DBD"/>
      </a:accent4>
      <a:accent5>
        <a:srgbClr val="B6AACE"/>
      </a:accent5>
      <a:accent6>
        <a:srgbClr val="DDDDDD"/>
      </a:accent6>
      <a:hlink>
        <a:srgbClr val="957FF1"/>
      </a:hlink>
      <a:folHlink>
        <a:srgbClr val="B1A1F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154CF6D-B387-564F-940E-C38F8E609FB1}" vid="{62456A5A-473D-E545-B66D-2558D4A4D570}"/>
    </a:ext>
  </a:extLst>
</a:theme>
</file>

<file path=ppt/theme/theme2.xml><?xml version="1.0" encoding="utf-8"?>
<a:theme xmlns:a="http://schemas.openxmlformats.org/drawingml/2006/main" name="1_MaverickGradiantColors">
  <a:themeElements>
    <a:clrScheme name="Custom 7">
      <a:dk1>
        <a:srgbClr val="161616"/>
      </a:dk1>
      <a:lt1>
        <a:srgbClr val="F8F8F8"/>
      </a:lt1>
      <a:dk2>
        <a:srgbClr val="B6AACE"/>
      </a:dk2>
      <a:lt2>
        <a:srgbClr val="5E64A6"/>
      </a:lt2>
      <a:accent1>
        <a:srgbClr val="5E64A6"/>
      </a:accent1>
      <a:accent2>
        <a:srgbClr val="8B8FBF"/>
      </a:accent2>
      <a:accent3>
        <a:srgbClr val="B0B3D4"/>
      </a:accent3>
      <a:accent4>
        <a:srgbClr val="9D8DBD"/>
      </a:accent4>
      <a:accent5>
        <a:srgbClr val="B6AACE"/>
      </a:accent5>
      <a:accent6>
        <a:srgbClr val="DDDDDD"/>
      </a:accent6>
      <a:hlink>
        <a:srgbClr val="957FF1"/>
      </a:hlink>
      <a:folHlink>
        <a:srgbClr val="B1A1F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verickGradiantColors" id="{40286EB8-1F8F-0444-9DC6-C90246160EF1}" vid="{BEE744C0-6203-C444-A6BC-F0DC5543CE29}"/>
    </a:ext>
  </a:extLst>
</a:theme>
</file>

<file path=ppt/theme/theme3.xml><?xml version="1.0" encoding="utf-8"?>
<a:theme xmlns:a="http://schemas.openxmlformats.org/drawingml/2006/main" name="MaverickGradiantColors">
  <a:themeElements>
    <a:clrScheme name="Custom 7">
      <a:dk1>
        <a:srgbClr val="161616"/>
      </a:dk1>
      <a:lt1>
        <a:srgbClr val="F8F8F8"/>
      </a:lt1>
      <a:dk2>
        <a:srgbClr val="B6AACE"/>
      </a:dk2>
      <a:lt2>
        <a:srgbClr val="5E64A6"/>
      </a:lt2>
      <a:accent1>
        <a:srgbClr val="5E64A6"/>
      </a:accent1>
      <a:accent2>
        <a:srgbClr val="8B8FBF"/>
      </a:accent2>
      <a:accent3>
        <a:srgbClr val="B0B3D4"/>
      </a:accent3>
      <a:accent4>
        <a:srgbClr val="9D8DBD"/>
      </a:accent4>
      <a:accent5>
        <a:srgbClr val="B6AACE"/>
      </a:accent5>
      <a:accent6>
        <a:srgbClr val="DDDDDD"/>
      </a:accent6>
      <a:hlink>
        <a:srgbClr val="957FF1"/>
      </a:hlink>
      <a:folHlink>
        <a:srgbClr val="B1A1F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47F0D8597A9F4494ED37AD82484B3F" ma:contentTypeVersion="14" ma:contentTypeDescription="Create a new document." ma:contentTypeScope="" ma:versionID="bdedf90421d8a4d8e9e2b7a27b13f2b4">
  <xsd:schema xmlns:xsd="http://www.w3.org/2001/XMLSchema" xmlns:xs="http://www.w3.org/2001/XMLSchema" xmlns:p="http://schemas.microsoft.com/office/2006/metadata/properties" xmlns:ns2="ee6a6615-504d-4c06-9b57-d5aae0399620" xmlns:ns3="4e12120a-46a1-42c0-9dcc-e4fce46f5934" targetNamespace="http://schemas.microsoft.com/office/2006/metadata/properties" ma:root="true" ma:fieldsID="cd7ce1373edb469af89ba7c8ef978b37" ns2:_="" ns3:_="">
    <xsd:import namespace="ee6a6615-504d-4c06-9b57-d5aae0399620"/>
    <xsd:import namespace="4e12120a-46a1-42c0-9dcc-e4fce46f59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6a6615-504d-4c06-9b57-d5aae03996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74320e-c346-498a-8cbb-8622076320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2120a-46a1-42c0-9dcc-e4fce46f593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de15a85-3e3d-4ad4-95a4-3b267195f855}" ma:internalName="TaxCatchAll" ma:showField="CatchAllData" ma:web="4e12120a-46a1-42c0-9dcc-e4fce46f59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12120a-46a1-42c0-9dcc-e4fce46f5934" xsi:nil="true"/>
    <lcf76f155ced4ddcb4097134ff3c332f xmlns="ee6a6615-504d-4c06-9b57-d5aae039962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B8B232-D150-4CF2-8AFD-3C0A16F657A3}">
  <ds:schemaRefs>
    <ds:schemaRef ds:uri="4e12120a-46a1-42c0-9dcc-e4fce46f5934"/>
    <ds:schemaRef ds:uri="ee6a6615-504d-4c06-9b57-d5aae03996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90B720C-D1CD-4A35-AC51-CA0B9E627B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8F8D06-9317-41B8-955D-6991213399F7}">
  <ds:schemaRefs>
    <ds:schemaRef ds:uri="http://www.w3.org/XML/1998/namespace"/>
    <ds:schemaRef ds:uri="4e12120a-46a1-42c0-9dcc-e4fce46f5934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ee6a6615-504d-4c06-9b57-d5aae039962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MaverickGradiantColors</Template>
  <TotalTime>2223</TotalTime>
  <Words>1964</Words>
  <Application>Microsoft Office PowerPoint</Application>
  <PresentationFormat>Widescreen</PresentationFormat>
  <Paragraphs>301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Arial,Sans-Serif</vt:lpstr>
      <vt:lpstr>Calibri</vt:lpstr>
      <vt:lpstr>Courier New</vt:lpstr>
      <vt:lpstr>Open Sans</vt:lpstr>
      <vt:lpstr>Symbol</vt:lpstr>
      <vt:lpstr>Times New Roman</vt:lpstr>
      <vt:lpstr>Wingdings</vt:lpstr>
      <vt:lpstr>MaverickGradiantColors</vt:lpstr>
      <vt:lpstr>1_MaverickGradiantColors</vt:lpstr>
      <vt:lpstr>MaverickGradiantColors</vt:lpstr>
      <vt:lpstr>Maverick Health Policy Q2 Webinar</vt:lpstr>
      <vt:lpstr>PowerPoint Presentation</vt:lpstr>
      <vt:lpstr>PowerPoint Presentation</vt:lpstr>
      <vt:lpstr>HHS Reorganization / Leaders Shaping Policy</vt:lpstr>
      <vt:lpstr>PowerPoint Presentation</vt:lpstr>
      <vt:lpstr>PowerPoint Presentation</vt:lpstr>
      <vt:lpstr>The Trump Administration Plan: AI Strategy </vt:lpstr>
      <vt:lpstr>PowerPoint Presentation</vt:lpstr>
      <vt:lpstr>PowerPoint Presentation</vt:lpstr>
      <vt:lpstr>PowerPoint Presentation</vt:lpstr>
      <vt:lpstr>The Trump Administration Plan: Reducing Health Care Costs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 to Watch Payment Reform, Integrating Technology, Other Considerations 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HLSRC Meeting: 2025 Overview</dc:title>
  <dc:creator>Eric Schiavone</dc:creator>
  <cp:lastModifiedBy>Perri Cooper</cp:lastModifiedBy>
  <cp:revision>25</cp:revision>
  <dcterms:created xsi:type="dcterms:W3CDTF">2024-10-30T12:43:07Z</dcterms:created>
  <dcterms:modified xsi:type="dcterms:W3CDTF">2026-04-13T15:52:04Z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0x0101004547F0D8597A9F4494ED37AD82484B3F</vt:lpwstr>
  </property>
  <property fmtid="{D5CDD505-2E9C-101B-9397-08002B2CF9AE}" pid="3" name="MediaServiceImageTags">
    <vt:lpwstr/>
  </property>
</Properties>
</file>